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Fira Sans Extra Condensed Medium"/>
      <p:regular r:id="rId19"/>
      <p:bold r:id="rId20"/>
      <p:italic r:id="rId21"/>
      <p:boldItalic r:id="rId22"/>
    </p:embeddedFont>
    <p:embeddedFont>
      <p:font typeface="Roboto Condensed"/>
      <p:regular r:id="rId23"/>
      <p:bold r:id="rId24"/>
      <p:italic r:id="rId25"/>
      <p:boldItalic r:id="rId26"/>
    </p:embeddedFont>
    <p:embeddedFont>
      <p:font typeface="Squada One"/>
      <p:regular r:id="rId27"/>
    </p:embeddedFont>
    <p:embeddedFont>
      <p:font typeface="Roboto Condensed Light"/>
      <p:regular r:id="rId28"/>
      <p:bold r:id="rId29"/>
      <p:italic r:id="rId30"/>
      <p:boldItalic r:id="rId31"/>
    </p:embeddedFont>
    <p:embeddedFont>
      <p:font typeface="Exo 2"/>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bold.fntdata"/><Relationship Id="rId22" Type="http://schemas.openxmlformats.org/officeDocument/2006/relationships/font" Target="fonts/FiraSansExtraCondensedMedium-boldItalic.fntdata"/><Relationship Id="rId21" Type="http://schemas.openxmlformats.org/officeDocument/2006/relationships/font" Target="fonts/FiraSansExtraCondensedMedium-italic.fntdata"/><Relationship Id="rId24" Type="http://schemas.openxmlformats.org/officeDocument/2006/relationships/font" Target="fonts/RobotoCondensed-bold.fntdata"/><Relationship Id="rId23" Type="http://schemas.openxmlformats.org/officeDocument/2006/relationships/font" Target="fonts/RobotoCondense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Condensed-boldItalic.fntdata"/><Relationship Id="rId25" Type="http://schemas.openxmlformats.org/officeDocument/2006/relationships/font" Target="fonts/RobotoCondensed-italic.fntdata"/><Relationship Id="rId28" Type="http://schemas.openxmlformats.org/officeDocument/2006/relationships/font" Target="fonts/RobotoCondensedLight-regular.fntdata"/><Relationship Id="rId27" Type="http://schemas.openxmlformats.org/officeDocument/2006/relationships/font" Target="fonts/SquadaOne-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CondensedLigh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CondensedLight-boldItalic.fntdata"/><Relationship Id="rId30" Type="http://schemas.openxmlformats.org/officeDocument/2006/relationships/font" Target="fonts/RobotoCondensedLight-italic.fntdata"/><Relationship Id="rId11" Type="http://schemas.openxmlformats.org/officeDocument/2006/relationships/slide" Target="slides/slide7.xml"/><Relationship Id="rId33" Type="http://schemas.openxmlformats.org/officeDocument/2006/relationships/font" Target="fonts/Exo2-bold.fntdata"/><Relationship Id="rId10" Type="http://schemas.openxmlformats.org/officeDocument/2006/relationships/slide" Target="slides/slide6.xml"/><Relationship Id="rId32" Type="http://schemas.openxmlformats.org/officeDocument/2006/relationships/font" Target="fonts/Exo2-regular.fntdata"/><Relationship Id="rId13" Type="http://schemas.openxmlformats.org/officeDocument/2006/relationships/slide" Target="slides/slide9.xml"/><Relationship Id="rId35" Type="http://schemas.openxmlformats.org/officeDocument/2006/relationships/font" Target="fonts/Exo2-boldItalic.fntdata"/><Relationship Id="rId12" Type="http://schemas.openxmlformats.org/officeDocument/2006/relationships/slide" Target="slides/slide8.xml"/><Relationship Id="rId34" Type="http://schemas.openxmlformats.org/officeDocument/2006/relationships/font" Target="fonts/Exo2-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FiraSansExtraCondensedMedium-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f38576d5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f38576d5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419515fe0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19515fe0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58c66ba33b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8c66ba33b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58d3b44f0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8d3b44f0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40422e0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40422e0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41abfbaf28_3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1abfbaf28_3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58d3b44f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8d3b44f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f38576d5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f38576d5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f38576d5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f38576d5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chemeClr val="accent6"/>
              </a:buClr>
              <a:buSzPts val="1400"/>
              <a:buNone/>
              <a:defRPr sz="1400">
                <a:solidFill>
                  <a:schemeClr val="accent6"/>
                </a:solidFill>
              </a:defRPr>
            </a:lvl2pPr>
            <a:lvl3pPr lvl="2" rtl="0" algn="r">
              <a:spcBef>
                <a:spcPts val="0"/>
              </a:spcBef>
              <a:spcAft>
                <a:spcPts val="0"/>
              </a:spcAft>
              <a:buClr>
                <a:schemeClr val="accent6"/>
              </a:buClr>
              <a:buSzPts val="1400"/>
              <a:buNone/>
              <a:defRPr sz="1400">
                <a:solidFill>
                  <a:schemeClr val="accent6"/>
                </a:solidFill>
              </a:defRPr>
            </a:lvl3pPr>
            <a:lvl4pPr lvl="3" rtl="0" algn="r">
              <a:spcBef>
                <a:spcPts val="0"/>
              </a:spcBef>
              <a:spcAft>
                <a:spcPts val="0"/>
              </a:spcAft>
              <a:buClr>
                <a:schemeClr val="accent6"/>
              </a:buClr>
              <a:buSzPts val="1400"/>
              <a:buNone/>
              <a:defRPr sz="1400">
                <a:solidFill>
                  <a:schemeClr val="accent6"/>
                </a:solidFill>
              </a:defRPr>
            </a:lvl4pPr>
            <a:lvl5pPr lvl="4" rtl="0" algn="r">
              <a:spcBef>
                <a:spcPts val="0"/>
              </a:spcBef>
              <a:spcAft>
                <a:spcPts val="0"/>
              </a:spcAft>
              <a:buClr>
                <a:schemeClr val="accent6"/>
              </a:buClr>
              <a:buSzPts val="1400"/>
              <a:buNone/>
              <a:defRPr sz="1400">
                <a:solidFill>
                  <a:schemeClr val="accent6"/>
                </a:solidFill>
              </a:defRPr>
            </a:lvl5pPr>
            <a:lvl6pPr lvl="5" rtl="0" algn="r">
              <a:spcBef>
                <a:spcPts val="0"/>
              </a:spcBef>
              <a:spcAft>
                <a:spcPts val="0"/>
              </a:spcAft>
              <a:buClr>
                <a:schemeClr val="accent6"/>
              </a:buClr>
              <a:buSzPts val="1400"/>
              <a:buNone/>
              <a:defRPr sz="1400">
                <a:solidFill>
                  <a:schemeClr val="accent6"/>
                </a:solidFill>
              </a:defRPr>
            </a:lvl6pPr>
            <a:lvl7pPr lvl="6" rtl="0" algn="r">
              <a:spcBef>
                <a:spcPts val="0"/>
              </a:spcBef>
              <a:spcAft>
                <a:spcPts val="0"/>
              </a:spcAft>
              <a:buClr>
                <a:schemeClr val="accent6"/>
              </a:buClr>
              <a:buSzPts val="1400"/>
              <a:buNone/>
              <a:defRPr sz="1400">
                <a:solidFill>
                  <a:schemeClr val="accent6"/>
                </a:solidFill>
              </a:defRPr>
            </a:lvl7pPr>
            <a:lvl8pPr lvl="7" rtl="0" algn="r">
              <a:spcBef>
                <a:spcPts val="0"/>
              </a:spcBef>
              <a:spcAft>
                <a:spcPts val="0"/>
              </a:spcAft>
              <a:buClr>
                <a:schemeClr val="accent6"/>
              </a:buClr>
              <a:buSzPts val="1400"/>
              <a:buNone/>
              <a:defRPr sz="1400">
                <a:solidFill>
                  <a:schemeClr val="accent6"/>
                </a:solidFill>
              </a:defRPr>
            </a:lvl8pPr>
            <a:lvl9pPr lvl="8" rtl="0" algn="r">
              <a:spcBef>
                <a:spcPts val="0"/>
              </a:spcBef>
              <a:spcAft>
                <a:spcPts val="0"/>
              </a:spcAft>
              <a:buClr>
                <a:schemeClr val="accent6"/>
              </a:buClr>
              <a:buSzPts val="1400"/>
              <a:buNone/>
              <a:defRPr sz="1400">
                <a:solidFill>
                  <a:schemeClr val="accent6"/>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chemeClr val="accent6"/>
              </a:buClr>
              <a:buSzPts val="1400"/>
              <a:buNone/>
              <a:defRPr sz="1400">
                <a:solidFill>
                  <a:schemeClr val="accent6"/>
                </a:solidFill>
              </a:defRPr>
            </a:lvl2pPr>
            <a:lvl3pPr lvl="2" rtl="0" algn="r">
              <a:spcBef>
                <a:spcPts val="0"/>
              </a:spcBef>
              <a:spcAft>
                <a:spcPts val="0"/>
              </a:spcAft>
              <a:buClr>
                <a:schemeClr val="accent6"/>
              </a:buClr>
              <a:buSzPts val="1400"/>
              <a:buNone/>
              <a:defRPr sz="1400">
                <a:solidFill>
                  <a:schemeClr val="accent6"/>
                </a:solidFill>
              </a:defRPr>
            </a:lvl3pPr>
            <a:lvl4pPr lvl="3" rtl="0" algn="r">
              <a:spcBef>
                <a:spcPts val="0"/>
              </a:spcBef>
              <a:spcAft>
                <a:spcPts val="0"/>
              </a:spcAft>
              <a:buClr>
                <a:schemeClr val="accent6"/>
              </a:buClr>
              <a:buSzPts val="1400"/>
              <a:buNone/>
              <a:defRPr sz="1400">
                <a:solidFill>
                  <a:schemeClr val="accent6"/>
                </a:solidFill>
              </a:defRPr>
            </a:lvl4pPr>
            <a:lvl5pPr lvl="4" rtl="0" algn="r">
              <a:spcBef>
                <a:spcPts val="0"/>
              </a:spcBef>
              <a:spcAft>
                <a:spcPts val="0"/>
              </a:spcAft>
              <a:buClr>
                <a:schemeClr val="accent6"/>
              </a:buClr>
              <a:buSzPts val="1400"/>
              <a:buNone/>
              <a:defRPr sz="1400">
                <a:solidFill>
                  <a:schemeClr val="accent6"/>
                </a:solidFill>
              </a:defRPr>
            </a:lvl5pPr>
            <a:lvl6pPr lvl="5" rtl="0" algn="r">
              <a:spcBef>
                <a:spcPts val="0"/>
              </a:spcBef>
              <a:spcAft>
                <a:spcPts val="0"/>
              </a:spcAft>
              <a:buClr>
                <a:schemeClr val="accent6"/>
              </a:buClr>
              <a:buSzPts val="1400"/>
              <a:buNone/>
              <a:defRPr sz="1400">
                <a:solidFill>
                  <a:schemeClr val="accent6"/>
                </a:solidFill>
              </a:defRPr>
            </a:lvl6pPr>
            <a:lvl7pPr lvl="6" rtl="0" algn="r">
              <a:spcBef>
                <a:spcPts val="0"/>
              </a:spcBef>
              <a:spcAft>
                <a:spcPts val="0"/>
              </a:spcAft>
              <a:buClr>
                <a:schemeClr val="accent6"/>
              </a:buClr>
              <a:buSzPts val="1400"/>
              <a:buNone/>
              <a:defRPr sz="1400">
                <a:solidFill>
                  <a:schemeClr val="accent6"/>
                </a:solidFill>
              </a:defRPr>
            </a:lvl7pPr>
            <a:lvl8pPr lvl="7" rtl="0" algn="r">
              <a:spcBef>
                <a:spcPts val="0"/>
              </a:spcBef>
              <a:spcAft>
                <a:spcPts val="0"/>
              </a:spcAft>
              <a:buClr>
                <a:schemeClr val="accent6"/>
              </a:buClr>
              <a:buSzPts val="1400"/>
              <a:buNone/>
              <a:defRPr sz="1400">
                <a:solidFill>
                  <a:schemeClr val="accent6"/>
                </a:solidFill>
              </a:defRPr>
            </a:lvl8pPr>
            <a:lvl9pPr lvl="8" rtl="0" algn="r">
              <a:spcBef>
                <a:spcPts val="0"/>
              </a:spcBef>
              <a:spcAft>
                <a:spcPts val="0"/>
              </a:spcAft>
              <a:buClr>
                <a:schemeClr val="accent6"/>
              </a:buClr>
              <a:buSzPts val="1400"/>
              <a:buNone/>
              <a:defRPr sz="1400">
                <a:solidFill>
                  <a:schemeClr val="accent6"/>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bg>
      <p:bgPr>
        <a:noFill/>
      </p:bgPr>
    </p:bg>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chemeClr val="accent6"/>
              </a:buClr>
              <a:buSzPts val="2000"/>
              <a:buNone/>
              <a:defRPr sz="2000">
                <a:solidFill>
                  <a:schemeClr val="accent6"/>
                </a:solidFill>
              </a:defRPr>
            </a:lvl2pPr>
            <a:lvl3pPr lvl="2" rtl="0" algn="r">
              <a:spcBef>
                <a:spcPts val="0"/>
              </a:spcBef>
              <a:spcAft>
                <a:spcPts val="0"/>
              </a:spcAft>
              <a:buClr>
                <a:schemeClr val="accent6"/>
              </a:buClr>
              <a:buSzPts val="2000"/>
              <a:buNone/>
              <a:defRPr sz="2000">
                <a:solidFill>
                  <a:schemeClr val="accent6"/>
                </a:solidFill>
              </a:defRPr>
            </a:lvl3pPr>
            <a:lvl4pPr lvl="3" rtl="0" algn="r">
              <a:spcBef>
                <a:spcPts val="0"/>
              </a:spcBef>
              <a:spcAft>
                <a:spcPts val="0"/>
              </a:spcAft>
              <a:buClr>
                <a:schemeClr val="accent6"/>
              </a:buClr>
              <a:buSzPts val="2000"/>
              <a:buNone/>
              <a:defRPr sz="2000">
                <a:solidFill>
                  <a:schemeClr val="accent6"/>
                </a:solidFill>
              </a:defRPr>
            </a:lvl4pPr>
            <a:lvl5pPr lvl="4" rtl="0" algn="r">
              <a:spcBef>
                <a:spcPts val="0"/>
              </a:spcBef>
              <a:spcAft>
                <a:spcPts val="0"/>
              </a:spcAft>
              <a:buClr>
                <a:schemeClr val="accent6"/>
              </a:buClr>
              <a:buSzPts val="2000"/>
              <a:buNone/>
              <a:defRPr sz="2000">
                <a:solidFill>
                  <a:schemeClr val="accent6"/>
                </a:solidFill>
              </a:defRPr>
            </a:lvl5pPr>
            <a:lvl6pPr lvl="5" rtl="0" algn="r">
              <a:spcBef>
                <a:spcPts val="0"/>
              </a:spcBef>
              <a:spcAft>
                <a:spcPts val="0"/>
              </a:spcAft>
              <a:buClr>
                <a:schemeClr val="accent6"/>
              </a:buClr>
              <a:buSzPts val="2000"/>
              <a:buNone/>
              <a:defRPr sz="2000">
                <a:solidFill>
                  <a:schemeClr val="accent6"/>
                </a:solidFill>
              </a:defRPr>
            </a:lvl6pPr>
            <a:lvl7pPr lvl="6" rtl="0" algn="r">
              <a:spcBef>
                <a:spcPts val="0"/>
              </a:spcBef>
              <a:spcAft>
                <a:spcPts val="0"/>
              </a:spcAft>
              <a:buClr>
                <a:schemeClr val="accent6"/>
              </a:buClr>
              <a:buSzPts val="2000"/>
              <a:buNone/>
              <a:defRPr sz="2000">
                <a:solidFill>
                  <a:schemeClr val="accent6"/>
                </a:solidFill>
              </a:defRPr>
            </a:lvl7pPr>
            <a:lvl8pPr lvl="7" rtl="0" algn="r">
              <a:spcBef>
                <a:spcPts val="0"/>
              </a:spcBef>
              <a:spcAft>
                <a:spcPts val="0"/>
              </a:spcAft>
              <a:buClr>
                <a:schemeClr val="accent6"/>
              </a:buClr>
              <a:buSzPts val="2000"/>
              <a:buNone/>
              <a:defRPr sz="2000">
                <a:solidFill>
                  <a:schemeClr val="accent6"/>
                </a:solidFill>
              </a:defRPr>
            </a:lvl8pPr>
            <a:lvl9pPr lvl="8" rtl="0" algn="r">
              <a:spcBef>
                <a:spcPts val="0"/>
              </a:spcBef>
              <a:spcAft>
                <a:spcPts val="0"/>
              </a:spcAft>
              <a:buClr>
                <a:schemeClr val="accent6"/>
              </a:buClr>
              <a:buSzPts val="2000"/>
              <a:buNone/>
              <a:defRPr sz="2000">
                <a:solidFill>
                  <a:schemeClr val="accent6"/>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24.png"/><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4170031" y="2265722"/>
            <a:ext cx="4352100" cy="717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 Social Distancing Detector using Computer Vision</a:t>
            </a:r>
            <a:endParaRPr/>
          </a:p>
        </p:txBody>
      </p:sp>
      <p:sp>
        <p:nvSpPr>
          <p:cNvPr id="133" name="Google Shape;133;p26"/>
          <p:cNvSpPr txBox="1"/>
          <p:nvPr>
            <p:ph type="ctrTitle"/>
          </p:nvPr>
        </p:nvSpPr>
        <p:spPr>
          <a:xfrm>
            <a:off x="3171325" y="483425"/>
            <a:ext cx="5350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Social Distancing Detector</a:t>
            </a:r>
            <a:endParaRPr/>
          </a:p>
        </p:txBody>
      </p:sp>
      <p:cxnSp>
        <p:nvCxnSpPr>
          <p:cNvPr id="134" name="Google Shape;134;p26"/>
          <p:cNvCxnSpPr/>
          <p:nvPr/>
        </p:nvCxnSpPr>
        <p:spPr>
          <a:xfrm>
            <a:off x="7057500" y="2265725"/>
            <a:ext cx="2086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ctrTitle"/>
          </p:nvPr>
        </p:nvSpPr>
        <p:spPr>
          <a:xfrm>
            <a:off x="2638350" y="57699"/>
            <a:ext cx="3867300" cy="9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Applying Social Distancing Detector</a:t>
            </a:r>
            <a:endParaRPr sz="2800"/>
          </a:p>
        </p:txBody>
      </p:sp>
      <p:cxnSp>
        <p:nvCxnSpPr>
          <p:cNvPr id="238" name="Google Shape;238;p35"/>
          <p:cNvCxnSpPr/>
          <p:nvPr/>
        </p:nvCxnSpPr>
        <p:spPr>
          <a:xfrm>
            <a:off x="4574400" y="1043575"/>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239" name="Google Shape;239;p35"/>
          <p:cNvCxnSpPr/>
          <p:nvPr/>
        </p:nvCxnSpPr>
        <p:spPr>
          <a:xfrm>
            <a:off x="0" y="4622875"/>
            <a:ext cx="4574400" cy="0"/>
          </a:xfrm>
          <a:prstGeom prst="straightConnector1">
            <a:avLst/>
          </a:prstGeom>
          <a:noFill/>
          <a:ln cap="flat" cmpd="sng" w="9525">
            <a:solidFill>
              <a:schemeClr val="dk2"/>
            </a:solidFill>
            <a:prstDash val="solid"/>
            <a:round/>
            <a:headEnd len="med" w="med" type="none"/>
            <a:tailEnd len="med" w="med" type="none"/>
          </a:ln>
        </p:spPr>
      </p:cxnSp>
      <p:pic>
        <p:nvPicPr>
          <p:cNvPr id="240" name="Google Shape;240;p35"/>
          <p:cNvPicPr preferRelativeResize="0"/>
          <p:nvPr/>
        </p:nvPicPr>
        <p:blipFill>
          <a:blip r:embed="rId3">
            <a:alphaModFix/>
          </a:blip>
          <a:stretch>
            <a:fillRect/>
          </a:stretch>
        </p:blipFill>
        <p:spPr>
          <a:xfrm>
            <a:off x="1543363" y="1141437"/>
            <a:ext cx="6057283" cy="3383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ctrTitle"/>
          </p:nvPr>
        </p:nvSpPr>
        <p:spPr>
          <a:xfrm>
            <a:off x="2638350" y="57699"/>
            <a:ext cx="3867300" cy="9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Implementation Onto Video Stream</a:t>
            </a:r>
            <a:endParaRPr sz="2800"/>
          </a:p>
        </p:txBody>
      </p:sp>
      <p:cxnSp>
        <p:nvCxnSpPr>
          <p:cNvPr id="246" name="Google Shape;246;p36"/>
          <p:cNvCxnSpPr/>
          <p:nvPr/>
        </p:nvCxnSpPr>
        <p:spPr>
          <a:xfrm>
            <a:off x="4574400" y="1043575"/>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36"/>
          <p:cNvCxnSpPr/>
          <p:nvPr/>
        </p:nvCxnSpPr>
        <p:spPr>
          <a:xfrm>
            <a:off x="0" y="4401225"/>
            <a:ext cx="4574400" cy="0"/>
          </a:xfrm>
          <a:prstGeom prst="straightConnector1">
            <a:avLst/>
          </a:prstGeom>
          <a:noFill/>
          <a:ln cap="flat" cmpd="sng" w="9525">
            <a:solidFill>
              <a:schemeClr val="dk2"/>
            </a:solidFill>
            <a:prstDash val="solid"/>
            <a:round/>
            <a:headEnd len="med" w="med" type="none"/>
            <a:tailEnd len="med" w="med" type="none"/>
          </a:ln>
        </p:spPr>
      </p:cxnSp>
      <p:pic>
        <p:nvPicPr>
          <p:cNvPr id="248" name="Google Shape;248;p36"/>
          <p:cNvPicPr preferRelativeResize="0"/>
          <p:nvPr/>
        </p:nvPicPr>
        <p:blipFill>
          <a:blip r:embed="rId3">
            <a:alphaModFix/>
          </a:blip>
          <a:stretch>
            <a:fillRect/>
          </a:stretch>
        </p:blipFill>
        <p:spPr>
          <a:xfrm>
            <a:off x="1765763" y="1141562"/>
            <a:ext cx="5612463" cy="31616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Next Steps</a:t>
            </a:r>
            <a:endParaRPr/>
          </a:p>
        </p:txBody>
      </p:sp>
      <p:sp>
        <p:nvSpPr>
          <p:cNvPr id="254" name="Google Shape;254;p37"/>
          <p:cNvSpPr txBox="1"/>
          <p:nvPr>
            <p:ph idx="1" type="subTitle"/>
          </p:nvPr>
        </p:nvSpPr>
        <p:spPr>
          <a:xfrm>
            <a:off x="1402774" y="1344324"/>
            <a:ext cx="4582800" cy="2623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200"/>
              <a:t>Collect more Training and Validation Data to make model more precise</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Deal with Depth issues for a 3D plane</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Implement more </a:t>
            </a:r>
            <a:r>
              <a:rPr lang="en" sz="1200"/>
              <a:t>Categories</a:t>
            </a:r>
            <a:r>
              <a:rPr lang="en" sz="1200"/>
              <a:t> to prevent the </a:t>
            </a:r>
            <a:r>
              <a:rPr lang="en" sz="1200"/>
              <a:t>mismatching of objects</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Get with Hang Yin to implement a detector that detects social distancing violations AND mask violations </a:t>
            </a:r>
            <a:r>
              <a:rPr lang="en" sz="1200"/>
              <a:t> </a:t>
            </a:r>
            <a:endParaRPr sz="1200"/>
          </a:p>
          <a:p>
            <a:pPr indent="0" lvl="0" marL="0" rtl="0" algn="ctr">
              <a:spcBef>
                <a:spcPts val="0"/>
              </a:spcBef>
              <a:spcAft>
                <a:spcPts val="0"/>
              </a:spcAft>
              <a:buNone/>
            </a:pPr>
            <a:r>
              <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8"/>
          <p:cNvSpPr txBox="1"/>
          <p:nvPr/>
        </p:nvSpPr>
        <p:spPr>
          <a:xfrm>
            <a:off x="633700" y="1494625"/>
            <a:ext cx="5308200" cy="3349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Exo 2"/>
                <a:ea typeface="Exo 2"/>
                <a:cs typeface="Exo 2"/>
                <a:sym typeface="Exo 2"/>
              </a:rPr>
              <a:t>YOLOv5</a:t>
            </a:r>
            <a:endParaRPr b="1" sz="1100">
              <a:solidFill>
                <a:schemeClr val="dk1"/>
              </a:solidFill>
              <a:latin typeface="Exo 2"/>
              <a:ea typeface="Exo 2"/>
              <a:cs typeface="Exo 2"/>
              <a:sym typeface="Exo 2"/>
            </a:endParaRPr>
          </a:p>
          <a:p>
            <a:pPr indent="-298450" lvl="0" marL="457200" rtl="0" algn="l">
              <a:lnSpc>
                <a:spcPct val="115000"/>
              </a:lnSpc>
              <a:spcBef>
                <a:spcPts val="1600"/>
              </a:spcBef>
              <a:spcAft>
                <a:spcPts val="0"/>
              </a:spcAft>
              <a:buClr>
                <a:schemeClr val="dk1"/>
              </a:buClr>
              <a:buSzPts val="1100"/>
              <a:buFont typeface="Roboto Condensed Light"/>
              <a:buChar char="❏"/>
            </a:pPr>
            <a:r>
              <a:rPr lang="en" sz="1100">
                <a:solidFill>
                  <a:schemeClr val="dk1"/>
                </a:solidFill>
                <a:latin typeface="Roboto Condensed Light"/>
                <a:ea typeface="Roboto Condensed Light"/>
                <a:cs typeface="Roboto Condensed Light"/>
                <a:sym typeface="Roboto Condensed Light"/>
              </a:rPr>
              <a:t>github.com/ultralytics/yolov5</a:t>
            </a:r>
            <a:endParaRPr sz="11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t/>
            </a:r>
            <a:endParaRPr sz="11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rPr b="1" lang="en" sz="1100">
                <a:solidFill>
                  <a:schemeClr val="dk1"/>
                </a:solidFill>
                <a:latin typeface="Exo 2"/>
                <a:ea typeface="Exo 2"/>
                <a:cs typeface="Exo 2"/>
                <a:sym typeface="Exo 2"/>
              </a:rPr>
              <a:t>Image Datasets</a:t>
            </a:r>
            <a:endParaRPr b="1" sz="1100">
              <a:solidFill>
                <a:schemeClr val="dk1"/>
              </a:solidFill>
              <a:latin typeface="Exo 2"/>
              <a:ea typeface="Exo 2"/>
              <a:cs typeface="Exo 2"/>
              <a:sym typeface="Exo 2"/>
            </a:endParaRPr>
          </a:p>
          <a:p>
            <a:pPr indent="0" lvl="0" marL="0" rtl="0" algn="l">
              <a:lnSpc>
                <a:spcPct val="115000"/>
              </a:lnSpc>
              <a:spcBef>
                <a:spcPts val="300"/>
              </a:spcBef>
              <a:spcAft>
                <a:spcPts val="0"/>
              </a:spcAft>
              <a:buNone/>
            </a:pPr>
            <a:r>
              <a:t/>
            </a:r>
            <a:endParaRPr sz="1000">
              <a:solidFill>
                <a:schemeClr val="dk1"/>
              </a:solidFill>
              <a:latin typeface="Roboto Condensed Light"/>
              <a:ea typeface="Roboto Condensed Light"/>
              <a:cs typeface="Roboto Condensed Light"/>
              <a:sym typeface="Roboto Condensed Light"/>
            </a:endParaRPr>
          </a:p>
          <a:p>
            <a:pPr indent="-298450" lvl="0" marL="457200" rtl="0" algn="l">
              <a:lnSpc>
                <a:spcPct val="115000"/>
              </a:lnSpc>
              <a:spcBef>
                <a:spcPts val="300"/>
              </a:spcBef>
              <a:spcAft>
                <a:spcPts val="0"/>
              </a:spcAft>
              <a:buClr>
                <a:schemeClr val="dk1"/>
              </a:buClr>
              <a:buSzPts val="1100"/>
              <a:buFont typeface="Roboto Condensed Light"/>
              <a:buChar char="❏"/>
            </a:pPr>
            <a:r>
              <a:rPr lang="en" sz="1100">
                <a:solidFill>
                  <a:schemeClr val="dk1"/>
                </a:solidFill>
                <a:latin typeface="Roboto Condensed Light"/>
                <a:ea typeface="Roboto Condensed Light"/>
                <a:cs typeface="Roboto Condensed Light"/>
                <a:sym typeface="Roboto Condensed Light"/>
              </a:rPr>
              <a:t>Google.com/images</a:t>
            </a:r>
            <a:endParaRPr sz="11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t/>
            </a:r>
            <a:endParaRPr sz="11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t/>
            </a:r>
            <a:endParaRPr sz="11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rPr b="1" lang="en" sz="1100">
                <a:solidFill>
                  <a:schemeClr val="dk1"/>
                </a:solidFill>
                <a:latin typeface="Exo 2"/>
                <a:ea typeface="Exo 2"/>
                <a:cs typeface="Exo 2"/>
                <a:sym typeface="Exo 2"/>
              </a:rPr>
              <a:t>Video Datasets</a:t>
            </a:r>
            <a:endParaRPr b="1" sz="1100">
              <a:solidFill>
                <a:schemeClr val="dk1"/>
              </a:solidFill>
              <a:latin typeface="Exo 2"/>
              <a:ea typeface="Exo 2"/>
              <a:cs typeface="Exo 2"/>
              <a:sym typeface="Exo 2"/>
            </a:endParaRPr>
          </a:p>
          <a:p>
            <a:pPr indent="0" lvl="0" marL="0" rtl="0" algn="l">
              <a:lnSpc>
                <a:spcPct val="115000"/>
              </a:lnSpc>
              <a:spcBef>
                <a:spcPts val="300"/>
              </a:spcBef>
              <a:spcAft>
                <a:spcPts val="0"/>
              </a:spcAft>
              <a:buNone/>
            </a:pPr>
            <a:r>
              <a:t/>
            </a:r>
            <a:endParaRPr sz="1000">
              <a:solidFill>
                <a:schemeClr val="dk1"/>
              </a:solidFill>
              <a:latin typeface="Roboto Condensed Light"/>
              <a:ea typeface="Roboto Condensed Light"/>
              <a:cs typeface="Roboto Condensed Light"/>
              <a:sym typeface="Roboto Condensed Light"/>
            </a:endParaRPr>
          </a:p>
          <a:p>
            <a:pPr indent="-298450" lvl="0" marL="457200" rtl="0" algn="l">
              <a:lnSpc>
                <a:spcPct val="115000"/>
              </a:lnSpc>
              <a:spcBef>
                <a:spcPts val="300"/>
              </a:spcBef>
              <a:spcAft>
                <a:spcPts val="0"/>
              </a:spcAft>
              <a:buClr>
                <a:schemeClr val="dk1"/>
              </a:buClr>
              <a:buSzPts val="1100"/>
              <a:buFont typeface="Roboto Condensed Light"/>
              <a:buChar char="❏"/>
            </a:pPr>
            <a:r>
              <a:rPr lang="en" sz="1100">
                <a:solidFill>
                  <a:schemeClr val="dk1"/>
                </a:solidFill>
                <a:latin typeface="Roboto Condensed Light"/>
                <a:ea typeface="Roboto Condensed Light"/>
                <a:cs typeface="Roboto Condensed Light"/>
                <a:sym typeface="Roboto Condensed Light"/>
              </a:rPr>
              <a:t>viratdata.org/</a:t>
            </a:r>
            <a:endParaRPr sz="11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t/>
            </a:r>
            <a:endParaRPr sz="11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t/>
            </a:r>
            <a:endParaRPr sz="1000">
              <a:solidFill>
                <a:schemeClr val="dk1"/>
              </a:solidFill>
              <a:latin typeface="Roboto Condensed Light"/>
              <a:ea typeface="Roboto Condensed Light"/>
              <a:cs typeface="Roboto Condensed Light"/>
              <a:sym typeface="Roboto Condensed Light"/>
            </a:endParaRPr>
          </a:p>
        </p:txBody>
      </p:sp>
      <p:sp>
        <p:nvSpPr>
          <p:cNvPr id="260" name="Google Shape;260;p3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cxnSp>
        <p:nvCxnSpPr>
          <p:cNvPr id="261" name="Google Shape;261;p38"/>
          <p:cNvCxnSpPr/>
          <p:nvPr/>
        </p:nvCxnSpPr>
        <p:spPr>
          <a:xfrm flipH="1" rot="10800000">
            <a:off x="375600" y="2396275"/>
            <a:ext cx="1728600" cy="8400"/>
          </a:xfrm>
          <a:prstGeom prst="straightConnector1">
            <a:avLst/>
          </a:prstGeom>
          <a:noFill/>
          <a:ln cap="flat" cmpd="sng" w="9525">
            <a:solidFill>
              <a:schemeClr val="dk2"/>
            </a:solidFill>
            <a:prstDash val="solid"/>
            <a:round/>
            <a:headEnd len="med" w="med" type="none"/>
            <a:tailEnd len="med" w="med" type="none"/>
          </a:ln>
        </p:spPr>
      </p:cxnSp>
      <p:cxnSp>
        <p:nvCxnSpPr>
          <p:cNvPr id="262" name="Google Shape;262;p38"/>
          <p:cNvCxnSpPr/>
          <p:nvPr/>
        </p:nvCxnSpPr>
        <p:spPr>
          <a:xfrm flipH="1" rot="10800000">
            <a:off x="375600" y="3501900"/>
            <a:ext cx="1728600" cy="8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cxnSp>
        <p:nvCxnSpPr>
          <p:cNvPr id="267" name="Google Shape;267;p39"/>
          <p:cNvCxnSpPr/>
          <p:nvPr/>
        </p:nvCxnSpPr>
        <p:spPr>
          <a:xfrm>
            <a:off x="3791700" y="1533975"/>
            <a:ext cx="1560600" cy="0"/>
          </a:xfrm>
          <a:prstGeom prst="straightConnector1">
            <a:avLst/>
          </a:prstGeom>
          <a:noFill/>
          <a:ln cap="flat" cmpd="sng" w="9525">
            <a:solidFill>
              <a:schemeClr val="dk2"/>
            </a:solidFill>
            <a:prstDash val="solid"/>
            <a:round/>
            <a:headEnd len="med" w="med" type="none"/>
            <a:tailEnd len="med" w="med" type="none"/>
          </a:ln>
        </p:spPr>
      </p:cxnSp>
      <p:sp>
        <p:nvSpPr>
          <p:cNvPr id="268" name="Google Shape;268;p39"/>
          <p:cNvSpPr txBox="1"/>
          <p:nvPr>
            <p:ph type="ctrTitle"/>
          </p:nvPr>
        </p:nvSpPr>
        <p:spPr>
          <a:xfrm flipH="1">
            <a:off x="3074100" y="392825"/>
            <a:ext cx="2995800" cy="13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269" name="Google Shape;269;p39"/>
          <p:cNvSpPr txBox="1"/>
          <p:nvPr>
            <p:ph idx="1" type="subTitle"/>
          </p:nvPr>
        </p:nvSpPr>
        <p:spPr>
          <a:xfrm>
            <a:off x="1568850" y="1758125"/>
            <a:ext cx="6006300" cy="248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latin typeface="Roboto Condensed"/>
                <a:ea typeface="Roboto Condensed"/>
                <a:cs typeface="Roboto Condensed"/>
                <a:sym typeface="Roboto Condensed"/>
              </a:rPr>
              <a:t>Does anyone have any questions?</a:t>
            </a:r>
            <a:endParaRPr b="1" sz="12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b="1" sz="12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lang="en" sz="1200">
                <a:latin typeface="Roboto Condensed"/>
                <a:ea typeface="Roboto Condensed"/>
                <a:cs typeface="Roboto Condensed"/>
                <a:sym typeface="Roboto Condensed"/>
              </a:rPr>
              <a:t>Thomas Joy II - Data Scientist</a:t>
            </a:r>
            <a:endParaRPr b="1" sz="12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lang="en" sz="1200">
                <a:latin typeface="Roboto Condensed"/>
                <a:ea typeface="Roboto Condensed"/>
                <a:cs typeface="Roboto Condensed"/>
                <a:sym typeface="Roboto Condensed"/>
              </a:rPr>
              <a:t>tomjjoy123@gmail.com </a:t>
            </a:r>
            <a:endParaRPr b="1" sz="12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lang="en" sz="1200">
                <a:latin typeface="Roboto Condensed"/>
                <a:ea typeface="Roboto Condensed"/>
                <a:cs typeface="Roboto Condensed"/>
                <a:sym typeface="Roboto Condensed"/>
              </a:rPr>
              <a:t>+1 (718) 869-9409 </a:t>
            </a:r>
            <a:endParaRPr b="1" sz="12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b="1" sz="12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b="1" sz="12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b="1" sz="12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lang="en" sz="1200">
                <a:latin typeface="Roboto Condensed"/>
                <a:ea typeface="Roboto Condensed"/>
                <a:cs typeface="Roboto Condensed"/>
                <a:sym typeface="Roboto Condensed"/>
              </a:rPr>
              <a:t>github.com/tomjjoy</a:t>
            </a:r>
            <a:endParaRPr b="1" sz="12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lang="en" sz="1200">
                <a:latin typeface="Roboto Condensed"/>
                <a:ea typeface="Roboto Condensed"/>
                <a:cs typeface="Roboto Condensed"/>
                <a:sym typeface="Roboto Condensed"/>
              </a:rPr>
              <a:t>linkedin.com/in/thomas-joy-ii/</a:t>
            </a:r>
            <a:endParaRPr b="1" sz="12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b="1" sz="1200">
              <a:latin typeface="Roboto Condensed"/>
              <a:ea typeface="Roboto Condensed"/>
              <a:cs typeface="Roboto Condensed"/>
              <a:sym typeface="Roboto Condensed"/>
            </a:endParaRPr>
          </a:p>
          <a:p>
            <a:pPr indent="0" lvl="0" marL="0" rtl="0" algn="l">
              <a:spcBef>
                <a:spcPts val="0"/>
              </a:spcBef>
              <a:spcAft>
                <a:spcPts val="0"/>
              </a:spcAft>
              <a:buNone/>
            </a:pPr>
            <a:r>
              <a:rPr b="1" lang="en" sz="1200">
                <a:latin typeface="Roboto Condensed"/>
                <a:ea typeface="Roboto Condensed"/>
                <a:cs typeface="Roboto Condensed"/>
                <a:sym typeface="Roboto Condensed"/>
              </a:rPr>
              <a:t>This Presentation can be found on GitHub</a:t>
            </a:r>
            <a:endParaRPr b="1" sz="1200">
              <a:latin typeface="Roboto Condensed"/>
              <a:ea typeface="Roboto Condensed"/>
              <a:cs typeface="Roboto Condensed"/>
              <a:sym typeface="Roboto Condensed"/>
            </a:endParaRPr>
          </a:p>
        </p:txBody>
      </p:sp>
      <p:cxnSp>
        <p:nvCxnSpPr>
          <p:cNvPr id="270" name="Google Shape;270;p39"/>
          <p:cNvCxnSpPr/>
          <p:nvPr/>
        </p:nvCxnSpPr>
        <p:spPr>
          <a:xfrm rot="10800000">
            <a:off x="7907700" y="392813"/>
            <a:ext cx="1236300" cy="0"/>
          </a:xfrm>
          <a:prstGeom prst="straightConnector1">
            <a:avLst/>
          </a:prstGeom>
          <a:noFill/>
          <a:ln cap="flat" cmpd="sng" w="9525">
            <a:solidFill>
              <a:schemeClr val="dk2"/>
            </a:solidFill>
            <a:prstDash val="solid"/>
            <a:round/>
            <a:headEnd len="med" w="med" type="none"/>
            <a:tailEnd len="med" w="med" type="none"/>
          </a:ln>
        </p:spPr>
      </p:cxnSp>
      <p:grpSp>
        <p:nvGrpSpPr>
          <p:cNvPr id="271" name="Google Shape;271;p39"/>
          <p:cNvGrpSpPr/>
          <p:nvPr/>
        </p:nvGrpSpPr>
        <p:grpSpPr>
          <a:xfrm>
            <a:off x="7841823" y="570903"/>
            <a:ext cx="279476" cy="279476"/>
            <a:chOff x="1379798" y="1723250"/>
            <a:chExt cx="397887" cy="397887"/>
          </a:xfrm>
        </p:grpSpPr>
        <p:sp>
          <p:nvSpPr>
            <p:cNvPr id="272" name="Google Shape;272;p3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FFFFFF">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FFFFFF">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FFFFFF">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FFFFFF">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39"/>
          <p:cNvGrpSpPr/>
          <p:nvPr/>
        </p:nvGrpSpPr>
        <p:grpSpPr>
          <a:xfrm>
            <a:off x="7486240" y="571182"/>
            <a:ext cx="279388" cy="278918"/>
            <a:chOff x="2408992" y="1722875"/>
            <a:chExt cx="397761" cy="397093"/>
          </a:xfrm>
        </p:grpSpPr>
        <p:sp>
          <p:nvSpPr>
            <p:cNvPr id="277" name="Google Shape;277;p3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Presenter</a:t>
            </a:r>
            <a:endParaRPr/>
          </a:p>
        </p:txBody>
      </p:sp>
      <p:cxnSp>
        <p:nvCxnSpPr>
          <p:cNvPr id="140" name="Google Shape;140;p27"/>
          <p:cNvCxnSpPr/>
          <p:nvPr/>
        </p:nvCxnSpPr>
        <p:spPr>
          <a:xfrm flipH="1">
            <a:off x="2231525" y="0"/>
            <a:ext cx="900" cy="1612500"/>
          </a:xfrm>
          <a:prstGeom prst="straightConnector1">
            <a:avLst/>
          </a:prstGeom>
          <a:noFill/>
          <a:ln cap="flat" cmpd="sng" w="9525">
            <a:solidFill>
              <a:schemeClr val="dk2"/>
            </a:solidFill>
            <a:prstDash val="solid"/>
            <a:round/>
            <a:headEnd len="med" w="med" type="none"/>
            <a:tailEnd len="med" w="med" type="none"/>
          </a:ln>
        </p:spPr>
      </p:cxnSp>
      <p:sp>
        <p:nvSpPr>
          <p:cNvPr id="141" name="Google Shape;141;p27"/>
          <p:cNvSpPr txBox="1"/>
          <p:nvPr>
            <p:ph idx="2" type="ctrTitle"/>
          </p:nvPr>
        </p:nvSpPr>
        <p:spPr>
          <a:xfrm>
            <a:off x="2375598" y="1299042"/>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Thomas Joy II</a:t>
            </a:r>
            <a:endParaRPr sz="1800"/>
          </a:p>
        </p:txBody>
      </p:sp>
      <p:sp>
        <p:nvSpPr>
          <p:cNvPr id="142" name="Google Shape;142;p27"/>
          <p:cNvSpPr txBox="1"/>
          <p:nvPr>
            <p:ph idx="1" type="subTitle"/>
          </p:nvPr>
        </p:nvSpPr>
        <p:spPr>
          <a:xfrm>
            <a:off x="2375588" y="1726550"/>
            <a:ext cx="6110100" cy="2300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Data Scientist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Bachelor’s in Mathematics at Hunter College CUNY with a Minor in Computer Science</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Pursuing Masters in Applied Mathematics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United States Marine Corps Veteran and Air Force Reservist</a:t>
            </a:r>
            <a:endParaRPr/>
          </a:p>
        </p:txBody>
      </p:sp>
      <p:cxnSp>
        <p:nvCxnSpPr>
          <p:cNvPr id="143" name="Google Shape;143;p27"/>
          <p:cNvCxnSpPr/>
          <p:nvPr/>
        </p:nvCxnSpPr>
        <p:spPr>
          <a:xfrm>
            <a:off x="6916600" y="4522975"/>
            <a:ext cx="0" cy="620400"/>
          </a:xfrm>
          <a:prstGeom prst="straightConnector1">
            <a:avLst/>
          </a:prstGeom>
          <a:noFill/>
          <a:ln cap="flat" cmpd="sng" w="9525">
            <a:solidFill>
              <a:schemeClr val="dk2"/>
            </a:solidFill>
            <a:prstDash val="solid"/>
            <a:round/>
            <a:headEnd len="med" w="med" type="none"/>
            <a:tailEnd len="med" w="med" type="none"/>
          </a:ln>
        </p:spPr>
      </p:cxnSp>
      <p:pic>
        <p:nvPicPr>
          <p:cNvPr id="144" name="Google Shape;144;p27"/>
          <p:cNvPicPr preferRelativeResize="0"/>
          <p:nvPr/>
        </p:nvPicPr>
        <p:blipFill>
          <a:blip r:embed="rId3">
            <a:alphaModFix/>
          </a:blip>
          <a:stretch>
            <a:fillRect/>
          </a:stretch>
        </p:blipFill>
        <p:spPr>
          <a:xfrm>
            <a:off x="658324" y="1299049"/>
            <a:ext cx="1482474" cy="171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Social Distancing</a:t>
            </a:r>
            <a:endParaRPr/>
          </a:p>
        </p:txBody>
      </p:sp>
      <p:sp>
        <p:nvSpPr>
          <p:cNvPr id="150" name="Google Shape;150;p28"/>
          <p:cNvSpPr txBox="1"/>
          <p:nvPr>
            <p:ph idx="1" type="subTitle"/>
          </p:nvPr>
        </p:nvSpPr>
        <p:spPr>
          <a:xfrm>
            <a:off x="390300" y="720113"/>
            <a:ext cx="2124600" cy="94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Social distancing, also called “physical distancing”, means keeping a safe space between yourself and other people who are not from your household.</a:t>
            </a:r>
            <a:endParaRPr/>
          </a:p>
        </p:txBody>
      </p:sp>
      <p:sp>
        <p:nvSpPr>
          <p:cNvPr id="151" name="Google Shape;151;p28"/>
          <p:cNvSpPr txBox="1"/>
          <p:nvPr>
            <p:ph idx="9" type="ctrTitle"/>
          </p:nvPr>
        </p:nvSpPr>
        <p:spPr>
          <a:xfrm>
            <a:off x="267675" y="1724513"/>
            <a:ext cx="2249700" cy="323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How do you practice it?</a:t>
            </a:r>
            <a:endParaRPr/>
          </a:p>
        </p:txBody>
      </p:sp>
      <p:sp>
        <p:nvSpPr>
          <p:cNvPr id="152" name="Google Shape;152;p28"/>
          <p:cNvSpPr txBox="1"/>
          <p:nvPr>
            <p:ph idx="13" type="subTitle"/>
          </p:nvPr>
        </p:nvSpPr>
        <p:spPr>
          <a:xfrm>
            <a:off x="543075" y="1994663"/>
            <a:ext cx="1974300" cy="809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To practice social or physical distancing, stay at least 6 feet (about 2 arms’ length) from other people who are not from your household in both indoor and outdoor spaces.</a:t>
            </a:r>
            <a:endParaRPr/>
          </a:p>
        </p:txBody>
      </p:sp>
      <p:sp>
        <p:nvSpPr>
          <p:cNvPr id="153" name="Google Shape;153;p28"/>
          <p:cNvSpPr txBox="1"/>
          <p:nvPr>
            <p:ph idx="3" type="title"/>
          </p:nvPr>
        </p:nvSpPr>
        <p:spPr>
          <a:xfrm>
            <a:off x="2514749" y="720113"/>
            <a:ext cx="7113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54" name="Google Shape;154;p28"/>
          <p:cNvSpPr txBox="1"/>
          <p:nvPr>
            <p:ph idx="5" type="title"/>
          </p:nvPr>
        </p:nvSpPr>
        <p:spPr>
          <a:xfrm>
            <a:off x="2487000" y="3293375"/>
            <a:ext cx="766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55" name="Google Shape;155;p28"/>
          <p:cNvSpPr txBox="1"/>
          <p:nvPr>
            <p:ph idx="4" type="title"/>
          </p:nvPr>
        </p:nvSpPr>
        <p:spPr>
          <a:xfrm>
            <a:off x="2448825" y="1994663"/>
            <a:ext cx="8484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56" name="Google Shape;156;p28"/>
          <p:cNvCxnSpPr/>
          <p:nvPr/>
        </p:nvCxnSpPr>
        <p:spPr>
          <a:xfrm>
            <a:off x="3297225" y="0"/>
            <a:ext cx="8100" cy="3270000"/>
          </a:xfrm>
          <a:prstGeom prst="straightConnector1">
            <a:avLst/>
          </a:prstGeom>
          <a:noFill/>
          <a:ln cap="flat" cmpd="sng" w="9525">
            <a:solidFill>
              <a:schemeClr val="dk2"/>
            </a:solidFill>
            <a:prstDash val="solid"/>
            <a:round/>
            <a:headEnd len="med" w="med" type="none"/>
            <a:tailEnd len="med" w="med" type="none"/>
          </a:ln>
        </p:spPr>
      </p:cxnSp>
      <p:cxnSp>
        <p:nvCxnSpPr>
          <p:cNvPr id="157" name="Google Shape;157;p28"/>
          <p:cNvCxnSpPr/>
          <p:nvPr/>
        </p:nvCxnSpPr>
        <p:spPr>
          <a:xfrm>
            <a:off x="5859350" y="1290300"/>
            <a:ext cx="2700" cy="3871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28"/>
          <p:cNvSpPr txBox="1"/>
          <p:nvPr>
            <p:ph idx="6" type="title"/>
          </p:nvPr>
        </p:nvSpPr>
        <p:spPr>
          <a:xfrm>
            <a:off x="5922001" y="720125"/>
            <a:ext cx="889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59" name="Google Shape;159;p28"/>
          <p:cNvSpPr txBox="1"/>
          <p:nvPr>
            <p:ph idx="7" type="title"/>
          </p:nvPr>
        </p:nvSpPr>
        <p:spPr>
          <a:xfrm>
            <a:off x="5922001" y="2047625"/>
            <a:ext cx="889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60" name="Google Shape;160;p28"/>
          <p:cNvSpPr txBox="1"/>
          <p:nvPr>
            <p:ph idx="8" type="title"/>
          </p:nvPr>
        </p:nvSpPr>
        <p:spPr>
          <a:xfrm>
            <a:off x="5922001" y="3293375"/>
            <a:ext cx="889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61" name="Google Shape;161;p28"/>
          <p:cNvSpPr txBox="1"/>
          <p:nvPr>
            <p:ph idx="14" type="ctrTitle"/>
          </p:nvPr>
        </p:nvSpPr>
        <p:spPr>
          <a:xfrm>
            <a:off x="540450" y="2920479"/>
            <a:ext cx="1974300" cy="372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What’s its history?</a:t>
            </a:r>
            <a:endParaRPr/>
          </a:p>
        </p:txBody>
      </p:sp>
      <p:sp>
        <p:nvSpPr>
          <p:cNvPr id="162" name="Google Shape;162;p28"/>
          <p:cNvSpPr txBox="1"/>
          <p:nvPr>
            <p:ph idx="15" type="subTitle"/>
          </p:nvPr>
        </p:nvSpPr>
        <p:spPr>
          <a:xfrm>
            <a:off x="540450" y="3293375"/>
            <a:ext cx="1905900" cy="1361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Social distancing is by no means a new concept. Humans have been utilizing the idea behind social distancing for centuries. It even goes back to as early as the 14th century, where they used to create leper colonies and lazarettos as a means of preventing the spread of leprosy.</a:t>
            </a:r>
            <a:endParaRPr/>
          </a:p>
        </p:txBody>
      </p:sp>
      <p:sp>
        <p:nvSpPr>
          <p:cNvPr id="163" name="Google Shape;163;p28"/>
          <p:cNvSpPr txBox="1"/>
          <p:nvPr>
            <p:ph idx="16" type="ctrTitle"/>
          </p:nvPr>
        </p:nvSpPr>
        <p:spPr>
          <a:xfrm>
            <a:off x="6811550" y="431113"/>
            <a:ext cx="2249700" cy="37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is it so important?</a:t>
            </a:r>
            <a:endParaRPr/>
          </a:p>
        </p:txBody>
      </p:sp>
      <p:sp>
        <p:nvSpPr>
          <p:cNvPr id="164" name="Google Shape;164;p28"/>
          <p:cNvSpPr txBox="1"/>
          <p:nvPr>
            <p:ph idx="17" type="subTitle"/>
          </p:nvPr>
        </p:nvSpPr>
        <p:spPr>
          <a:xfrm>
            <a:off x="6811550" y="788525"/>
            <a:ext cx="2124600" cy="8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distancing is one of a number of tools, and the best non-</a:t>
            </a:r>
            <a:r>
              <a:rPr lang="en"/>
              <a:t>pharmaceutical tool, that can slow the spread of a respiratory virus.</a:t>
            </a:r>
            <a:r>
              <a:rPr lang="en"/>
              <a:t> </a:t>
            </a:r>
            <a:endParaRPr/>
          </a:p>
        </p:txBody>
      </p:sp>
      <p:sp>
        <p:nvSpPr>
          <p:cNvPr id="165" name="Google Shape;165;p28"/>
          <p:cNvSpPr txBox="1"/>
          <p:nvPr>
            <p:ph idx="18" type="ctrTitle"/>
          </p:nvPr>
        </p:nvSpPr>
        <p:spPr>
          <a:xfrm>
            <a:off x="6580325" y="1724525"/>
            <a:ext cx="2563800" cy="32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respiratory virus?</a:t>
            </a:r>
            <a:endParaRPr/>
          </a:p>
        </p:txBody>
      </p:sp>
      <p:sp>
        <p:nvSpPr>
          <p:cNvPr id="166" name="Google Shape;166;p28"/>
          <p:cNvSpPr txBox="1"/>
          <p:nvPr>
            <p:ph idx="20" type="ctrTitle"/>
          </p:nvPr>
        </p:nvSpPr>
        <p:spPr>
          <a:xfrm>
            <a:off x="6777838" y="3044848"/>
            <a:ext cx="1974300" cy="71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What’s the danger if people don’t follow social distancing?</a:t>
            </a:r>
            <a:endParaRPr/>
          </a:p>
        </p:txBody>
      </p:sp>
      <p:sp>
        <p:nvSpPr>
          <p:cNvPr id="167" name="Google Shape;167;p28"/>
          <p:cNvSpPr txBox="1"/>
          <p:nvPr>
            <p:ph idx="21" type="subTitle"/>
          </p:nvPr>
        </p:nvSpPr>
        <p:spPr>
          <a:xfrm>
            <a:off x="6822013" y="3810075"/>
            <a:ext cx="2124600" cy="13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people recover in a week or two, but RSV can be serious, especially for infants, older adults, and people who are </a:t>
            </a:r>
            <a:r>
              <a:rPr lang="en"/>
              <a:t>immunocompromised. </a:t>
            </a:r>
            <a:r>
              <a:rPr lang="en"/>
              <a:t> </a:t>
            </a:r>
            <a:endParaRPr/>
          </a:p>
        </p:txBody>
      </p:sp>
      <p:sp>
        <p:nvSpPr>
          <p:cNvPr id="168" name="Google Shape;168;p28"/>
          <p:cNvSpPr txBox="1"/>
          <p:nvPr>
            <p:ph idx="2" type="ctrTitle"/>
          </p:nvPr>
        </p:nvSpPr>
        <p:spPr>
          <a:xfrm>
            <a:off x="540450" y="431113"/>
            <a:ext cx="1974300" cy="372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What is it?</a:t>
            </a:r>
            <a:endParaRPr/>
          </a:p>
        </p:txBody>
      </p:sp>
      <p:sp>
        <p:nvSpPr>
          <p:cNvPr id="169" name="Google Shape;169;p28"/>
          <p:cNvSpPr txBox="1"/>
          <p:nvPr>
            <p:ph idx="21" type="subTitle"/>
          </p:nvPr>
        </p:nvSpPr>
        <p:spPr>
          <a:xfrm>
            <a:off x="6811500" y="2098650"/>
            <a:ext cx="2124600" cy="8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Respiratory syncytial virus, or RSV, is a common respiratory virus that usually causes mild, cold-like symptoms.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idx="1" type="body"/>
          </p:nvPr>
        </p:nvSpPr>
        <p:spPr>
          <a:xfrm>
            <a:off x="1331850" y="42000"/>
            <a:ext cx="6480300" cy="50595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b="1" lang="en" sz="2000">
                <a:solidFill>
                  <a:schemeClr val="dk1"/>
                </a:solidFill>
                <a:latin typeface="Roboto Condensed"/>
                <a:ea typeface="Roboto Condensed"/>
                <a:cs typeface="Roboto Condensed"/>
                <a:sym typeface="Roboto Condensed"/>
              </a:rPr>
              <a:t>Motivations</a:t>
            </a:r>
            <a:endParaRPr b="1" sz="2000">
              <a:solidFill>
                <a:schemeClr val="dk1"/>
              </a:solidFill>
              <a:latin typeface="Roboto Condensed"/>
              <a:ea typeface="Roboto Condensed"/>
              <a:cs typeface="Roboto Condensed"/>
              <a:sym typeface="Roboto Condensed"/>
            </a:endParaRPr>
          </a:p>
          <a:p>
            <a:pPr indent="-317500" lvl="0" marL="457200" rtl="0" algn="l">
              <a:spcBef>
                <a:spcPts val="1600"/>
              </a:spcBef>
              <a:spcAft>
                <a:spcPts val="0"/>
              </a:spcAft>
              <a:buClr>
                <a:schemeClr val="dk1"/>
              </a:buClr>
              <a:buSzPts val="1400"/>
              <a:buChar char="❏"/>
            </a:pPr>
            <a:r>
              <a:rPr lang="en" sz="1400">
                <a:solidFill>
                  <a:schemeClr val="dk1"/>
                </a:solidFill>
              </a:rPr>
              <a:t>The world we live in today with COVID-19</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more people don’t social distance and follow mask requirement, the worse this pandemic will get</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Wanted to utilize my background in mathematics and apply it to data science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Neural Networks and Computer Vision is really cool!</a:t>
            </a:r>
            <a:endParaRPr sz="1400">
              <a:solidFill>
                <a:schemeClr val="dk1"/>
              </a:solidFill>
            </a:endParaRPr>
          </a:p>
          <a:p>
            <a:pPr indent="0" lvl="0" marL="457200" rtl="0" algn="ctr">
              <a:spcBef>
                <a:spcPts val="1600"/>
              </a:spcBef>
              <a:spcAft>
                <a:spcPts val="0"/>
              </a:spcAft>
              <a:buNone/>
            </a:pPr>
            <a:r>
              <a:rPr b="1" lang="en" sz="2000">
                <a:solidFill>
                  <a:schemeClr val="dk1"/>
                </a:solidFill>
                <a:latin typeface="Roboto Condensed"/>
                <a:ea typeface="Roboto Condensed"/>
                <a:cs typeface="Roboto Condensed"/>
                <a:sym typeface="Roboto Condensed"/>
              </a:rPr>
              <a:t>Industrial</a:t>
            </a:r>
            <a:r>
              <a:rPr b="1" lang="en" sz="2000">
                <a:solidFill>
                  <a:schemeClr val="dk1"/>
                </a:solidFill>
                <a:latin typeface="Roboto Condensed"/>
                <a:ea typeface="Roboto Condensed"/>
                <a:cs typeface="Roboto Condensed"/>
                <a:sym typeface="Roboto Condensed"/>
              </a:rPr>
              <a:t> Utilizations</a:t>
            </a:r>
            <a:endParaRPr b="1" sz="2000">
              <a:solidFill>
                <a:schemeClr val="dk1"/>
              </a:solidFill>
              <a:latin typeface="Roboto Condensed"/>
              <a:ea typeface="Roboto Condensed"/>
              <a:cs typeface="Roboto Condensed"/>
              <a:sym typeface="Roboto Condensed"/>
            </a:endParaRPr>
          </a:p>
          <a:p>
            <a:pPr indent="-317500" lvl="0" marL="457200" rtl="0" algn="l">
              <a:spcBef>
                <a:spcPts val="1600"/>
              </a:spcBef>
              <a:spcAft>
                <a:spcPts val="0"/>
              </a:spcAft>
              <a:buClr>
                <a:schemeClr val="dk1"/>
              </a:buClr>
              <a:buSzPts val="1400"/>
              <a:buChar char="❏"/>
            </a:pPr>
            <a:r>
              <a:rPr lang="en" sz="1400">
                <a:solidFill>
                  <a:schemeClr val="dk1"/>
                </a:solidFill>
              </a:rPr>
              <a:t>Some industries that can implement a social distancing detector are:</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Police Departments and Law Enforcement Agencies</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CDC, WHO, and other Public Health Agencies</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Academia</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Some industries that can implement a distancing detector in general are:</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DoD and other </a:t>
            </a:r>
            <a:r>
              <a:rPr lang="en" sz="1400">
                <a:solidFill>
                  <a:schemeClr val="dk1"/>
                </a:solidFill>
              </a:rPr>
              <a:t>Government</a:t>
            </a:r>
            <a:r>
              <a:rPr lang="en" sz="1400">
                <a:solidFill>
                  <a:schemeClr val="dk1"/>
                </a:solidFill>
              </a:rPr>
              <a:t> Agencies</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Security Agencies </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Smart Vehicles (i.e. Smart cars, Aircraft Autopilot, ect.)</a:t>
            </a:r>
            <a:endParaRPr sz="1400">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cxnSp>
        <p:nvCxnSpPr>
          <p:cNvPr id="179" name="Google Shape;179;p30"/>
          <p:cNvCxnSpPr/>
          <p:nvPr/>
        </p:nvCxnSpPr>
        <p:spPr>
          <a:xfrm>
            <a:off x="4625800" y="1185675"/>
            <a:ext cx="0" cy="3147900"/>
          </a:xfrm>
          <a:prstGeom prst="straightConnector1">
            <a:avLst/>
          </a:prstGeom>
          <a:noFill/>
          <a:ln cap="flat" cmpd="sng" w="9525">
            <a:solidFill>
              <a:schemeClr val="dk2"/>
            </a:solidFill>
            <a:prstDash val="solid"/>
            <a:round/>
            <a:headEnd len="med" w="med" type="none"/>
            <a:tailEnd len="med" w="med" type="none"/>
          </a:ln>
        </p:spPr>
      </p:cxnSp>
      <p:sp>
        <p:nvSpPr>
          <p:cNvPr id="180" name="Google Shape;180;p30"/>
          <p:cNvSpPr txBox="1"/>
          <p:nvPr>
            <p:ph idx="2" type="ctrTitle"/>
          </p:nvPr>
        </p:nvSpPr>
        <p:spPr>
          <a:xfrm>
            <a:off x="3158200" y="45200"/>
            <a:ext cx="29352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Datasets</a:t>
            </a:r>
            <a:endParaRPr sz="3200"/>
          </a:p>
        </p:txBody>
      </p:sp>
      <p:sp>
        <p:nvSpPr>
          <p:cNvPr id="181" name="Google Shape;181;p30"/>
          <p:cNvSpPr txBox="1"/>
          <p:nvPr>
            <p:ph type="ctrTitle"/>
          </p:nvPr>
        </p:nvSpPr>
        <p:spPr>
          <a:xfrm>
            <a:off x="1666116" y="1093950"/>
            <a:ext cx="2622600" cy="338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t>Training Dataset</a:t>
            </a:r>
            <a:endParaRPr sz="1800"/>
          </a:p>
        </p:txBody>
      </p:sp>
      <p:sp>
        <p:nvSpPr>
          <p:cNvPr id="182" name="Google Shape;182;p30"/>
          <p:cNvSpPr txBox="1"/>
          <p:nvPr>
            <p:ph idx="1" type="subTitle"/>
          </p:nvPr>
        </p:nvSpPr>
        <p:spPr>
          <a:xfrm>
            <a:off x="1252650" y="1297725"/>
            <a:ext cx="3036000" cy="10230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Char char="❏"/>
            </a:pPr>
            <a:r>
              <a:rPr lang="en" sz="900"/>
              <a:t>Consists of 300 images </a:t>
            </a:r>
            <a:endParaRPr sz="900"/>
          </a:p>
          <a:p>
            <a:pPr indent="-285750" lvl="0" marL="457200" rtl="0" algn="l">
              <a:spcBef>
                <a:spcPts val="0"/>
              </a:spcBef>
              <a:spcAft>
                <a:spcPts val="0"/>
              </a:spcAft>
              <a:buSzPts val="900"/>
              <a:buChar char="❏"/>
            </a:pPr>
            <a:r>
              <a:rPr lang="en" sz="900"/>
              <a:t>Web </a:t>
            </a:r>
            <a:r>
              <a:rPr lang="en" sz="900"/>
              <a:t>Scraped</a:t>
            </a:r>
            <a:r>
              <a:rPr lang="en" sz="900"/>
              <a:t> off Google Images Manually</a:t>
            </a:r>
            <a:endParaRPr sz="900"/>
          </a:p>
          <a:p>
            <a:pPr indent="-285750" lvl="0" marL="457200" rtl="0" algn="l">
              <a:spcBef>
                <a:spcPts val="0"/>
              </a:spcBef>
              <a:spcAft>
                <a:spcPts val="0"/>
              </a:spcAft>
              <a:buSzPts val="900"/>
              <a:buChar char="❏"/>
            </a:pPr>
            <a:r>
              <a:rPr lang="en" sz="900"/>
              <a:t>Annotated Categories Using Makesense.ai </a:t>
            </a:r>
            <a:endParaRPr sz="900"/>
          </a:p>
          <a:p>
            <a:pPr indent="-285750" lvl="0" marL="457200" rtl="0" algn="l">
              <a:spcBef>
                <a:spcPts val="0"/>
              </a:spcBef>
              <a:spcAft>
                <a:spcPts val="0"/>
              </a:spcAft>
              <a:buSzPts val="900"/>
              <a:buChar char="❏"/>
            </a:pPr>
            <a:r>
              <a:rPr lang="en" sz="900"/>
              <a:t>Contains three </a:t>
            </a:r>
            <a:r>
              <a:rPr lang="en" sz="900"/>
              <a:t>categories</a:t>
            </a:r>
            <a:endParaRPr sz="900"/>
          </a:p>
          <a:p>
            <a:pPr indent="-285750" lvl="1" marL="914400" rtl="0" algn="l">
              <a:spcBef>
                <a:spcPts val="0"/>
              </a:spcBef>
              <a:spcAft>
                <a:spcPts val="0"/>
              </a:spcAft>
              <a:buSzPts val="900"/>
              <a:buChar char="❏"/>
            </a:pPr>
            <a:r>
              <a:rPr lang="en" sz="900"/>
              <a:t>Man</a:t>
            </a:r>
            <a:endParaRPr sz="900"/>
          </a:p>
          <a:p>
            <a:pPr indent="-285750" lvl="1" marL="914400" rtl="0" algn="l">
              <a:spcBef>
                <a:spcPts val="0"/>
              </a:spcBef>
              <a:spcAft>
                <a:spcPts val="0"/>
              </a:spcAft>
              <a:buSzPts val="900"/>
              <a:buChar char="❏"/>
            </a:pPr>
            <a:r>
              <a:rPr lang="en" sz="900"/>
              <a:t>Woman</a:t>
            </a:r>
            <a:endParaRPr sz="900"/>
          </a:p>
          <a:p>
            <a:pPr indent="-285750" lvl="1" marL="914400" rtl="0" algn="l">
              <a:spcBef>
                <a:spcPts val="0"/>
              </a:spcBef>
              <a:spcAft>
                <a:spcPts val="0"/>
              </a:spcAft>
              <a:buSzPts val="900"/>
              <a:buChar char="❏"/>
            </a:pPr>
            <a:r>
              <a:rPr lang="en" sz="900"/>
              <a:t>C</a:t>
            </a:r>
            <a:r>
              <a:rPr lang="en" sz="900"/>
              <a:t>hild</a:t>
            </a:r>
            <a:endParaRPr sz="900"/>
          </a:p>
          <a:p>
            <a:pPr indent="0" lvl="0" marL="9144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r">
              <a:spcBef>
                <a:spcPts val="0"/>
              </a:spcBef>
              <a:spcAft>
                <a:spcPts val="0"/>
              </a:spcAft>
              <a:buNone/>
            </a:pPr>
            <a:r>
              <a:t/>
            </a:r>
            <a:endParaRPr>
              <a:solidFill>
                <a:schemeClr val="dk1"/>
              </a:solidFill>
            </a:endParaRPr>
          </a:p>
        </p:txBody>
      </p:sp>
      <p:sp>
        <p:nvSpPr>
          <p:cNvPr id="183" name="Google Shape;183;p30"/>
          <p:cNvSpPr txBox="1"/>
          <p:nvPr>
            <p:ph type="ctrTitle"/>
          </p:nvPr>
        </p:nvSpPr>
        <p:spPr>
          <a:xfrm>
            <a:off x="1666078" y="2411156"/>
            <a:ext cx="2622600" cy="338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t>Validation</a:t>
            </a:r>
            <a:r>
              <a:rPr lang="en" sz="1800"/>
              <a:t> Dataset</a:t>
            </a:r>
            <a:endParaRPr sz="1800"/>
          </a:p>
        </p:txBody>
      </p:sp>
      <p:sp>
        <p:nvSpPr>
          <p:cNvPr id="184" name="Google Shape;184;p30"/>
          <p:cNvSpPr txBox="1"/>
          <p:nvPr>
            <p:ph idx="1" type="subTitle"/>
          </p:nvPr>
        </p:nvSpPr>
        <p:spPr>
          <a:xfrm>
            <a:off x="1252625" y="2611675"/>
            <a:ext cx="3036000" cy="10629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Char char="❏"/>
            </a:pPr>
            <a:r>
              <a:rPr lang="en" sz="900"/>
              <a:t>Consists of 50 images </a:t>
            </a:r>
            <a:endParaRPr sz="900"/>
          </a:p>
          <a:p>
            <a:pPr indent="-285750" lvl="0" marL="457200" rtl="0" algn="l">
              <a:spcBef>
                <a:spcPts val="0"/>
              </a:spcBef>
              <a:spcAft>
                <a:spcPts val="0"/>
              </a:spcAft>
              <a:buSzPts val="900"/>
              <a:buChar char="❏"/>
            </a:pPr>
            <a:r>
              <a:rPr lang="en" sz="900"/>
              <a:t>Web Scraped off Google Images </a:t>
            </a:r>
            <a:r>
              <a:rPr lang="en" sz="900"/>
              <a:t>Manually</a:t>
            </a:r>
            <a:endParaRPr sz="900"/>
          </a:p>
          <a:p>
            <a:pPr indent="-285750" lvl="0" marL="457200" rtl="0" algn="l">
              <a:spcBef>
                <a:spcPts val="0"/>
              </a:spcBef>
              <a:spcAft>
                <a:spcPts val="0"/>
              </a:spcAft>
              <a:buSzPts val="900"/>
              <a:buChar char="❏"/>
            </a:pPr>
            <a:r>
              <a:rPr lang="en" sz="900"/>
              <a:t>Annotated Categories Using Makesense.ai </a:t>
            </a:r>
            <a:endParaRPr sz="900"/>
          </a:p>
          <a:p>
            <a:pPr indent="-285750" lvl="0" marL="457200" rtl="0" algn="l">
              <a:spcBef>
                <a:spcPts val="0"/>
              </a:spcBef>
              <a:spcAft>
                <a:spcPts val="0"/>
              </a:spcAft>
              <a:buSzPts val="900"/>
              <a:buChar char="❏"/>
            </a:pPr>
            <a:r>
              <a:rPr lang="en" sz="900"/>
              <a:t>Contains three categories</a:t>
            </a:r>
            <a:endParaRPr sz="900"/>
          </a:p>
          <a:p>
            <a:pPr indent="-285750" lvl="1" marL="914400" rtl="0" algn="l">
              <a:spcBef>
                <a:spcPts val="0"/>
              </a:spcBef>
              <a:spcAft>
                <a:spcPts val="0"/>
              </a:spcAft>
              <a:buSzPts val="900"/>
              <a:buChar char="❏"/>
            </a:pPr>
            <a:r>
              <a:rPr lang="en" sz="900"/>
              <a:t>Man</a:t>
            </a:r>
            <a:endParaRPr sz="900"/>
          </a:p>
          <a:p>
            <a:pPr indent="-285750" lvl="1" marL="914400" rtl="0" algn="l">
              <a:spcBef>
                <a:spcPts val="0"/>
              </a:spcBef>
              <a:spcAft>
                <a:spcPts val="0"/>
              </a:spcAft>
              <a:buSzPts val="900"/>
              <a:buChar char="❏"/>
            </a:pPr>
            <a:r>
              <a:rPr lang="en" sz="900"/>
              <a:t>Woman</a:t>
            </a:r>
            <a:endParaRPr sz="900"/>
          </a:p>
          <a:p>
            <a:pPr indent="-285750" lvl="1" marL="914400" rtl="0" algn="l">
              <a:spcBef>
                <a:spcPts val="0"/>
              </a:spcBef>
              <a:spcAft>
                <a:spcPts val="0"/>
              </a:spcAft>
              <a:buSzPts val="900"/>
              <a:buChar char="❏"/>
            </a:pPr>
            <a:r>
              <a:rPr lang="en" sz="900"/>
              <a:t>Child</a:t>
            </a:r>
            <a:endParaRPr sz="900"/>
          </a:p>
          <a:p>
            <a:pPr indent="0" lvl="0" marL="914400" rtl="0" algn="l">
              <a:spcBef>
                <a:spcPts val="0"/>
              </a:spcBef>
              <a:spcAft>
                <a:spcPts val="0"/>
              </a:spcAft>
              <a:buNone/>
            </a:pPr>
            <a:r>
              <a:t/>
            </a:r>
            <a:endParaRPr sz="900"/>
          </a:p>
          <a:p>
            <a:pPr indent="0" lvl="0" marL="457200" rtl="0" algn="l">
              <a:spcBef>
                <a:spcPts val="0"/>
              </a:spcBef>
              <a:spcAft>
                <a:spcPts val="0"/>
              </a:spcAft>
              <a:buNone/>
            </a:pPr>
            <a:r>
              <a:t/>
            </a:r>
            <a:endParaRPr/>
          </a:p>
          <a:p>
            <a:pPr indent="0" lvl="0" marL="0" rtl="0" algn="r">
              <a:spcBef>
                <a:spcPts val="0"/>
              </a:spcBef>
              <a:spcAft>
                <a:spcPts val="0"/>
              </a:spcAft>
              <a:buNone/>
            </a:pPr>
            <a:r>
              <a:t/>
            </a:r>
            <a:endParaRPr>
              <a:solidFill>
                <a:schemeClr val="dk1"/>
              </a:solidFill>
            </a:endParaRPr>
          </a:p>
        </p:txBody>
      </p:sp>
      <p:sp>
        <p:nvSpPr>
          <p:cNvPr id="185" name="Google Shape;185;p30"/>
          <p:cNvSpPr txBox="1"/>
          <p:nvPr>
            <p:ph type="ctrTitle"/>
          </p:nvPr>
        </p:nvSpPr>
        <p:spPr>
          <a:xfrm>
            <a:off x="1666091" y="3796596"/>
            <a:ext cx="2622600" cy="338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t>Testing Dataset</a:t>
            </a:r>
            <a:endParaRPr sz="1800"/>
          </a:p>
        </p:txBody>
      </p:sp>
      <p:sp>
        <p:nvSpPr>
          <p:cNvPr id="186" name="Google Shape;186;p30"/>
          <p:cNvSpPr txBox="1"/>
          <p:nvPr>
            <p:ph idx="1" type="subTitle"/>
          </p:nvPr>
        </p:nvSpPr>
        <p:spPr>
          <a:xfrm>
            <a:off x="1252650" y="3989025"/>
            <a:ext cx="3036000" cy="10629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Char char="❏"/>
            </a:pPr>
            <a:r>
              <a:rPr lang="en" sz="900"/>
              <a:t>Consists of 20 images </a:t>
            </a:r>
            <a:endParaRPr sz="900"/>
          </a:p>
          <a:p>
            <a:pPr indent="-285750" lvl="0" marL="457200" rtl="0" algn="l">
              <a:spcBef>
                <a:spcPts val="0"/>
              </a:spcBef>
              <a:spcAft>
                <a:spcPts val="0"/>
              </a:spcAft>
              <a:buSzPts val="900"/>
              <a:buChar char="❏"/>
            </a:pPr>
            <a:r>
              <a:rPr lang="en" sz="900"/>
              <a:t>Web Scraped off Google Images </a:t>
            </a:r>
            <a:r>
              <a:rPr lang="en" sz="900"/>
              <a:t>Manually</a:t>
            </a:r>
            <a:endParaRPr sz="900"/>
          </a:p>
          <a:p>
            <a:pPr indent="-285750" lvl="0" marL="457200" rtl="0" algn="l">
              <a:spcBef>
                <a:spcPts val="0"/>
              </a:spcBef>
              <a:spcAft>
                <a:spcPts val="0"/>
              </a:spcAft>
              <a:buSzPts val="900"/>
              <a:buChar char="❏"/>
            </a:pPr>
            <a:r>
              <a:rPr lang="en" sz="900"/>
              <a:t>Annotated Categories Using Makesense.ai </a:t>
            </a:r>
            <a:endParaRPr sz="900"/>
          </a:p>
          <a:p>
            <a:pPr indent="-285750" lvl="0" marL="457200" rtl="0" algn="l">
              <a:spcBef>
                <a:spcPts val="0"/>
              </a:spcBef>
              <a:spcAft>
                <a:spcPts val="0"/>
              </a:spcAft>
              <a:buSzPts val="900"/>
              <a:buChar char="❏"/>
            </a:pPr>
            <a:r>
              <a:rPr lang="en" sz="900"/>
              <a:t>Contains three categories</a:t>
            </a:r>
            <a:endParaRPr sz="900"/>
          </a:p>
          <a:p>
            <a:pPr indent="-285750" lvl="1" marL="914400" rtl="0" algn="l">
              <a:spcBef>
                <a:spcPts val="0"/>
              </a:spcBef>
              <a:spcAft>
                <a:spcPts val="0"/>
              </a:spcAft>
              <a:buSzPts val="900"/>
              <a:buChar char="❏"/>
            </a:pPr>
            <a:r>
              <a:rPr lang="en" sz="900"/>
              <a:t>Man</a:t>
            </a:r>
            <a:endParaRPr sz="900"/>
          </a:p>
          <a:p>
            <a:pPr indent="-285750" lvl="1" marL="914400" rtl="0" algn="l">
              <a:spcBef>
                <a:spcPts val="0"/>
              </a:spcBef>
              <a:spcAft>
                <a:spcPts val="0"/>
              </a:spcAft>
              <a:buSzPts val="900"/>
              <a:buChar char="❏"/>
            </a:pPr>
            <a:r>
              <a:rPr lang="en" sz="900"/>
              <a:t>Woman</a:t>
            </a:r>
            <a:endParaRPr sz="900"/>
          </a:p>
          <a:p>
            <a:pPr indent="-285750" lvl="1" marL="914400" rtl="0" algn="l">
              <a:spcBef>
                <a:spcPts val="0"/>
              </a:spcBef>
              <a:spcAft>
                <a:spcPts val="0"/>
              </a:spcAft>
              <a:buSzPts val="900"/>
              <a:buChar char="❏"/>
            </a:pPr>
            <a:r>
              <a:rPr lang="en" sz="900"/>
              <a:t>Child</a:t>
            </a:r>
            <a:endParaRPr sz="900"/>
          </a:p>
          <a:p>
            <a:pPr indent="0" lvl="0" marL="9144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r">
              <a:spcBef>
                <a:spcPts val="0"/>
              </a:spcBef>
              <a:spcAft>
                <a:spcPts val="0"/>
              </a:spcAft>
              <a:buNone/>
            </a:pPr>
            <a:r>
              <a:t/>
            </a:r>
            <a:endParaRPr>
              <a:solidFill>
                <a:schemeClr val="dk1"/>
              </a:solidFill>
            </a:endParaRPr>
          </a:p>
        </p:txBody>
      </p:sp>
      <p:sp>
        <p:nvSpPr>
          <p:cNvPr id="187" name="Google Shape;187;p30"/>
          <p:cNvSpPr txBox="1"/>
          <p:nvPr>
            <p:ph type="ctrTitle"/>
          </p:nvPr>
        </p:nvSpPr>
        <p:spPr>
          <a:xfrm>
            <a:off x="1666066" y="658400"/>
            <a:ext cx="2622600" cy="33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Image</a:t>
            </a:r>
            <a:r>
              <a:rPr lang="en"/>
              <a:t> Datasets</a:t>
            </a:r>
            <a:endParaRPr/>
          </a:p>
        </p:txBody>
      </p:sp>
      <p:sp>
        <p:nvSpPr>
          <p:cNvPr id="188" name="Google Shape;188;p30"/>
          <p:cNvSpPr txBox="1"/>
          <p:nvPr>
            <p:ph type="ctrTitle"/>
          </p:nvPr>
        </p:nvSpPr>
        <p:spPr>
          <a:xfrm>
            <a:off x="5169591" y="658400"/>
            <a:ext cx="2622600" cy="33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Video</a:t>
            </a:r>
            <a:r>
              <a:rPr lang="en"/>
              <a:t> Dataset</a:t>
            </a:r>
            <a:endParaRPr/>
          </a:p>
        </p:txBody>
      </p:sp>
      <p:sp>
        <p:nvSpPr>
          <p:cNvPr id="189" name="Google Shape;189;p30"/>
          <p:cNvSpPr txBox="1"/>
          <p:nvPr>
            <p:ph type="ctrTitle"/>
          </p:nvPr>
        </p:nvSpPr>
        <p:spPr>
          <a:xfrm>
            <a:off x="5376328" y="1093962"/>
            <a:ext cx="2622600" cy="33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Input</a:t>
            </a:r>
            <a:endParaRPr sz="1800"/>
          </a:p>
        </p:txBody>
      </p:sp>
      <p:sp>
        <p:nvSpPr>
          <p:cNvPr id="190" name="Google Shape;190;p30"/>
          <p:cNvSpPr txBox="1"/>
          <p:nvPr>
            <p:ph idx="1" type="subTitle"/>
          </p:nvPr>
        </p:nvSpPr>
        <p:spPr>
          <a:xfrm>
            <a:off x="4962863" y="1297737"/>
            <a:ext cx="3036000" cy="9210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Char char="❏"/>
            </a:pPr>
            <a:r>
              <a:rPr lang="en" sz="900"/>
              <a:t>43 minutes of video </a:t>
            </a:r>
            <a:r>
              <a:rPr lang="en" sz="900"/>
              <a:t>footage </a:t>
            </a:r>
            <a:endParaRPr sz="900"/>
          </a:p>
          <a:p>
            <a:pPr indent="-285750" lvl="0" marL="457200" rtl="0" algn="l">
              <a:spcBef>
                <a:spcPts val="0"/>
              </a:spcBef>
              <a:spcAft>
                <a:spcPts val="0"/>
              </a:spcAft>
              <a:buClr>
                <a:schemeClr val="dk1"/>
              </a:buClr>
              <a:buSzPts val="900"/>
              <a:buChar char="❏"/>
            </a:pPr>
            <a:r>
              <a:rPr lang="en" sz="900"/>
              <a:t>Video footage from security camera in parking lot </a:t>
            </a:r>
            <a:r>
              <a:rPr lang="en" sz="900"/>
              <a:t> </a:t>
            </a:r>
            <a:endParaRPr sz="900"/>
          </a:p>
          <a:p>
            <a:pPr indent="0" lvl="0" marL="9144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r">
              <a:spcBef>
                <a:spcPts val="0"/>
              </a:spcBef>
              <a:spcAft>
                <a:spcPts val="0"/>
              </a:spcAft>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cxnSp>
        <p:nvCxnSpPr>
          <p:cNvPr id="195" name="Google Shape;195;p31"/>
          <p:cNvCxnSpPr/>
          <p:nvPr/>
        </p:nvCxnSpPr>
        <p:spPr>
          <a:xfrm>
            <a:off x="0" y="4028275"/>
            <a:ext cx="1561500" cy="0"/>
          </a:xfrm>
          <a:prstGeom prst="straightConnector1">
            <a:avLst/>
          </a:prstGeom>
          <a:noFill/>
          <a:ln cap="flat" cmpd="sng" w="9525">
            <a:solidFill>
              <a:schemeClr val="dk2"/>
            </a:solidFill>
            <a:prstDash val="solid"/>
            <a:round/>
            <a:headEnd len="med" w="med" type="none"/>
            <a:tailEnd len="med" w="med" type="none"/>
          </a:ln>
        </p:spPr>
      </p:cxnSp>
      <p:pic>
        <p:nvPicPr>
          <p:cNvPr id="196" name="Google Shape;196;p31"/>
          <p:cNvPicPr preferRelativeResize="0"/>
          <p:nvPr/>
        </p:nvPicPr>
        <p:blipFill>
          <a:blip r:embed="rId3">
            <a:alphaModFix/>
          </a:blip>
          <a:stretch>
            <a:fillRect/>
          </a:stretch>
        </p:blipFill>
        <p:spPr>
          <a:xfrm>
            <a:off x="3861400" y="71325"/>
            <a:ext cx="5014023" cy="2010950"/>
          </a:xfrm>
          <a:prstGeom prst="rect">
            <a:avLst/>
          </a:prstGeom>
          <a:noFill/>
          <a:ln>
            <a:noFill/>
          </a:ln>
        </p:spPr>
      </p:pic>
      <p:pic>
        <p:nvPicPr>
          <p:cNvPr id="197" name="Google Shape;197;p31"/>
          <p:cNvPicPr preferRelativeResize="0"/>
          <p:nvPr/>
        </p:nvPicPr>
        <p:blipFill>
          <a:blip r:embed="rId4">
            <a:alphaModFix/>
          </a:blip>
          <a:stretch>
            <a:fillRect/>
          </a:stretch>
        </p:blipFill>
        <p:spPr>
          <a:xfrm>
            <a:off x="152400" y="2208750"/>
            <a:ext cx="5409426" cy="2675349"/>
          </a:xfrm>
          <a:prstGeom prst="rect">
            <a:avLst/>
          </a:prstGeom>
          <a:noFill/>
          <a:ln>
            <a:noFill/>
          </a:ln>
        </p:spPr>
      </p:pic>
      <p:sp>
        <p:nvSpPr>
          <p:cNvPr id="198" name="Google Shape;198;p31"/>
          <p:cNvSpPr txBox="1"/>
          <p:nvPr>
            <p:ph idx="4294967295" type="ctrTitle"/>
          </p:nvPr>
        </p:nvSpPr>
        <p:spPr>
          <a:xfrm>
            <a:off x="152400" y="71325"/>
            <a:ext cx="32070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YOLOv5</a:t>
            </a:r>
            <a:endParaRPr/>
          </a:p>
        </p:txBody>
      </p:sp>
      <p:sp>
        <p:nvSpPr>
          <p:cNvPr id="199" name="Google Shape;199;p31"/>
          <p:cNvSpPr txBox="1"/>
          <p:nvPr>
            <p:ph idx="4294967295" type="subTitle"/>
          </p:nvPr>
        </p:nvSpPr>
        <p:spPr>
          <a:xfrm>
            <a:off x="152400" y="687313"/>
            <a:ext cx="3028800" cy="139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Yolov5 is the newest version of YOLO, which is a real-time object detection framework and stands for You Only Look Once. Meaning the image is only passed once through the FCNN or Fully Convolutional neural network.</a:t>
            </a:r>
            <a:endParaRPr/>
          </a:p>
        </p:txBody>
      </p:sp>
      <p:pic>
        <p:nvPicPr>
          <p:cNvPr id="200" name="Google Shape;200;p31"/>
          <p:cNvPicPr preferRelativeResize="0"/>
          <p:nvPr/>
        </p:nvPicPr>
        <p:blipFill>
          <a:blip r:embed="rId5">
            <a:alphaModFix/>
          </a:blip>
          <a:stretch>
            <a:fillRect/>
          </a:stretch>
        </p:blipFill>
        <p:spPr>
          <a:xfrm>
            <a:off x="5620275" y="2789105"/>
            <a:ext cx="3255150" cy="1728625"/>
          </a:xfrm>
          <a:prstGeom prst="rect">
            <a:avLst/>
          </a:prstGeom>
          <a:noFill/>
          <a:ln>
            <a:noFill/>
          </a:ln>
        </p:spPr>
      </p:pic>
      <p:sp>
        <p:nvSpPr>
          <p:cNvPr id="201" name="Google Shape;201;p31"/>
          <p:cNvSpPr txBox="1"/>
          <p:nvPr>
            <p:ph idx="4294967295" type="subTitle"/>
          </p:nvPr>
        </p:nvSpPr>
        <p:spPr>
          <a:xfrm>
            <a:off x="6962325" y="2082325"/>
            <a:ext cx="1913100" cy="26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800"/>
              <a:t>Image credit: github.com/ultralytics/yolov5</a:t>
            </a:r>
            <a:endParaRPr sz="800"/>
          </a:p>
        </p:txBody>
      </p:sp>
      <p:sp>
        <p:nvSpPr>
          <p:cNvPr id="202" name="Google Shape;202;p31"/>
          <p:cNvSpPr txBox="1"/>
          <p:nvPr>
            <p:ph idx="4294967295" type="subTitle"/>
          </p:nvPr>
        </p:nvSpPr>
        <p:spPr>
          <a:xfrm>
            <a:off x="3648725" y="4884100"/>
            <a:ext cx="1913100" cy="26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800"/>
              <a:t>Image credit: github.com/ultralytics/yolov5</a:t>
            </a:r>
            <a:endParaRPr sz="800"/>
          </a:p>
        </p:txBody>
      </p:sp>
      <p:sp>
        <p:nvSpPr>
          <p:cNvPr id="203" name="Google Shape;203;p31"/>
          <p:cNvSpPr txBox="1"/>
          <p:nvPr>
            <p:ph idx="4294967295" type="subTitle"/>
          </p:nvPr>
        </p:nvSpPr>
        <p:spPr>
          <a:xfrm>
            <a:off x="6962325" y="4517725"/>
            <a:ext cx="1913100" cy="26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800"/>
              <a:t>Image credit: github.com/ultralytics/yolov5</a:t>
            </a:r>
            <a:endParaRPr sz="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cxnSp>
        <p:nvCxnSpPr>
          <p:cNvPr id="208" name="Google Shape;208;p32"/>
          <p:cNvCxnSpPr/>
          <p:nvPr/>
        </p:nvCxnSpPr>
        <p:spPr>
          <a:xfrm>
            <a:off x="7578300" y="795550"/>
            <a:ext cx="1565700" cy="0"/>
          </a:xfrm>
          <a:prstGeom prst="straightConnector1">
            <a:avLst/>
          </a:prstGeom>
          <a:noFill/>
          <a:ln cap="flat" cmpd="sng" w="9525">
            <a:solidFill>
              <a:schemeClr val="dk2"/>
            </a:solidFill>
            <a:prstDash val="solid"/>
            <a:round/>
            <a:headEnd len="med" w="med" type="none"/>
            <a:tailEnd len="med" w="med" type="none"/>
          </a:ln>
        </p:spPr>
      </p:cxnSp>
      <p:pic>
        <p:nvPicPr>
          <p:cNvPr id="209" name="Google Shape;209;p32"/>
          <p:cNvPicPr preferRelativeResize="0"/>
          <p:nvPr/>
        </p:nvPicPr>
        <p:blipFill>
          <a:blip r:embed="rId3">
            <a:alphaModFix/>
          </a:blip>
          <a:stretch>
            <a:fillRect/>
          </a:stretch>
        </p:blipFill>
        <p:spPr>
          <a:xfrm>
            <a:off x="603750" y="404600"/>
            <a:ext cx="4364400" cy="2182200"/>
          </a:xfrm>
          <a:prstGeom prst="rect">
            <a:avLst/>
          </a:prstGeom>
          <a:noFill/>
          <a:ln>
            <a:noFill/>
          </a:ln>
        </p:spPr>
      </p:pic>
      <p:pic>
        <p:nvPicPr>
          <p:cNvPr id="210" name="Google Shape;210;p32"/>
          <p:cNvPicPr preferRelativeResize="0"/>
          <p:nvPr/>
        </p:nvPicPr>
        <p:blipFill>
          <a:blip r:embed="rId4">
            <a:alphaModFix/>
          </a:blip>
          <a:stretch>
            <a:fillRect/>
          </a:stretch>
        </p:blipFill>
        <p:spPr>
          <a:xfrm>
            <a:off x="4333375" y="2674075"/>
            <a:ext cx="4578799" cy="2289400"/>
          </a:xfrm>
          <a:prstGeom prst="rect">
            <a:avLst/>
          </a:prstGeom>
          <a:noFill/>
          <a:ln>
            <a:noFill/>
          </a:ln>
        </p:spPr>
      </p:pic>
      <p:sp>
        <p:nvSpPr>
          <p:cNvPr id="211" name="Google Shape;211;p32"/>
          <p:cNvSpPr txBox="1"/>
          <p:nvPr>
            <p:ph idx="4294967295" type="ctrTitle"/>
          </p:nvPr>
        </p:nvSpPr>
        <p:spPr>
          <a:xfrm>
            <a:off x="5571500" y="146525"/>
            <a:ext cx="3171600" cy="58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Training</a:t>
            </a:r>
            <a:endParaRPr sz="2600"/>
          </a:p>
          <a:p>
            <a:pPr indent="0" lvl="0" marL="0" rtl="0" algn="ctr">
              <a:spcBef>
                <a:spcPts val="0"/>
              </a:spcBef>
              <a:spcAft>
                <a:spcPts val="0"/>
              </a:spcAft>
              <a:buNone/>
            </a:pPr>
            <a:r>
              <a:t/>
            </a:r>
            <a:endParaRPr/>
          </a:p>
        </p:txBody>
      </p:sp>
      <p:pic>
        <p:nvPicPr>
          <p:cNvPr id="212" name="Google Shape;212;p32"/>
          <p:cNvPicPr preferRelativeResize="0"/>
          <p:nvPr/>
        </p:nvPicPr>
        <p:blipFill>
          <a:blip r:embed="rId5">
            <a:alphaModFix/>
          </a:blip>
          <a:stretch>
            <a:fillRect/>
          </a:stretch>
        </p:blipFill>
        <p:spPr>
          <a:xfrm>
            <a:off x="152400" y="2754500"/>
            <a:ext cx="4028574" cy="2014287"/>
          </a:xfrm>
          <a:prstGeom prst="rect">
            <a:avLst/>
          </a:prstGeom>
          <a:noFill/>
          <a:ln>
            <a:noFill/>
          </a:ln>
        </p:spPr>
      </p:pic>
      <p:sp>
        <p:nvSpPr>
          <p:cNvPr id="213" name="Google Shape;213;p32"/>
          <p:cNvSpPr txBox="1"/>
          <p:nvPr>
            <p:ph idx="4294967295" type="ctrTitle"/>
          </p:nvPr>
        </p:nvSpPr>
        <p:spPr>
          <a:xfrm>
            <a:off x="5571500" y="1017325"/>
            <a:ext cx="3171600" cy="104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t>Mean Average Precision(mAP_0.5)</a:t>
            </a:r>
            <a:r>
              <a:rPr lang="en" sz="1200"/>
              <a:t>: 0.64</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u="sng"/>
              <a:t>Precision</a:t>
            </a:r>
            <a:r>
              <a:rPr lang="en" sz="1200"/>
              <a:t>: 0.49</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u="sng"/>
              <a:t>Recall</a:t>
            </a:r>
            <a:r>
              <a:rPr lang="en" sz="1200"/>
              <a:t>: 0.60</a:t>
            </a:r>
            <a:endParaRPr sz="1200"/>
          </a:p>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cxnSp>
        <p:nvCxnSpPr>
          <p:cNvPr id="218" name="Google Shape;218;p33"/>
          <p:cNvCxnSpPr/>
          <p:nvPr/>
        </p:nvCxnSpPr>
        <p:spPr>
          <a:xfrm>
            <a:off x="7578300" y="795550"/>
            <a:ext cx="1565700" cy="0"/>
          </a:xfrm>
          <a:prstGeom prst="straightConnector1">
            <a:avLst/>
          </a:prstGeom>
          <a:noFill/>
          <a:ln cap="flat" cmpd="sng" w="9525">
            <a:solidFill>
              <a:schemeClr val="dk2"/>
            </a:solidFill>
            <a:prstDash val="solid"/>
            <a:round/>
            <a:headEnd len="med" w="med" type="none"/>
            <a:tailEnd len="med" w="med" type="none"/>
          </a:ln>
        </p:spPr>
      </p:cxnSp>
      <p:sp>
        <p:nvSpPr>
          <p:cNvPr id="219" name="Google Shape;219;p33"/>
          <p:cNvSpPr txBox="1"/>
          <p:nvPr>
            <p:ph idx="4294967295" type="ctrTitle"/>
          </p:nvPr>
        </p:nvSpPr>
        <p:spPr>
          <a:xfrm>
            <a:off x="5082350" y="146525"/>
            <a:ext cx="3829800" cy="58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Validating </a:t>
            </a:r>
            <a:endParaRPr sz="2600"/>
          </a:p>
          <a:p>
            <a:pPr indent="0" lvl="0" marL="0" rtl="0" algn="l">
              <a:spcBef>
                <a:spcPts val="0"/>
              </a:spcBef>
              <a:spcAft>
                <a:spcPts val="0"/>
              </a:spcAft>
              <a:buNone/>
            </a:pPr>
            <a:r>
              <a:t/>
            </a:r>
            <a:endParaRPr/>
          </a:p>
        </p:txBody>
      </p:sp>
      <p:pic>
        <p:nvPicPr>
          <p:cNvPr id="220" name="Google Shape;220;p33"/>
          <p:cNvPicPr preferRelativeResize="0"/>
          <p:nvPr/>
        </p:nvPicPr>
        <p:blipFill>
          <a:blip r:embed="rId3">
            <a:alphaModFix/>
          </a:blip>
          <a:stretch>
            <a:fillRect/>
          </a:stretch>
        </p:blipFill>
        <p:spPr>
          <a:xfrm>
            <a:off x="144775" y="1034000"/>
            <a:ext cx="5192125" cy="3192375"/>
          </a:xfrm>
          <a:prstGeom prst="rect">
            <a:avLst/>
          </a:prstGeom>
          <a:noFill/>
          <a:ln>
            <a:noFill/>
          </a:ln>
        </p:spPr>
      </p:pic>
      <p:pic>
        <p:nvPicPr>
          <p:cNvPr id="221" name="Google Shape;221;p33"/>
          <p:cNvPicPr preferRelativeResize="0"/>
          <p:nvPr/>
        </p:nvPicPr>
        <p:blipFill>
          <a:blip r:embed="rId4">
            <a:alphaModFix/>
          </a:blip>
          <a:stretch>
            <a:fillRect/>
          </a:stretch>
        </p:blipFill>
        <p:spPr>
          <a:xfrm>
            <a:off x="5522125" y="1033987"/>
            <a:ext cx="3390024" cy="21187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ctrTitle"/>
          </p:nvPr>
        </p:nvSpPr>
        <p:spPr>
          <a:xfrm>
            <a:off x="2638350" y="57699"/>
            <a:ext cx="3867300" cy="9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Math Behind Calculating Distance</a:t>
            </a:r>
            <a:endParaRPr sz="2800"/>
          </a:p>
        </p:txBody>
      </p:sp>
      <p:cxnSp>
        <p:nvCxnSpPr>
          <p:cNvPr id="227" name="Google Shape;227;p34"/>
          <p:cNvCxnSpPr/>
          <p:nvPr/>
        </p:nvCxnSpPr>
        <p:spPr>
          <a:xfrm>
            <a:off x="0" y="4401225"/>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228" name="Google Shape;228;p34"/>
          <p:cNvCxnSpPr/>
          <p:nvPr/>
        </p:nvCxnSpPr>
        <p:spPr>
          <a:xfrm>
            <a:off x="4574400" y="993700"/>
            <a:ext cx="4574400" cy="0"/>
          </a:xfrm>
          <a:prstGeom prst="straightConnector1">
            <a:avLst/>
          </a:prstGeom>
          <a:noFill/>
          <a:ln cap="flat" cmpd="sng" w="9525">
            <a:solidFill>
              <a:schemeClr val="dk2"/>
            </a:solidFill>
            <a:prstDash val="solid"/>
            <a:round/>
            <a:headEnd len="med" w="med" type="none"/>
            <a:tailEnd len="med" w="med" type="none"/>
          </a:ln>
        </p:spPr>
      </p:cxnSp>
      <p:pic>
        <p:nvPicPr>
          <p:cNvPr id="229" name="Google Shape;229;p34"/>
          <p:cNvPicPr preferRelativeResize="0"/>
          <p:nvPr/>
        </p:nvPicPr>
        <p:blipFill>
          <a:blip r:embed="rId3">
            <a:alphaModFix/>
          </a:blip>
          <a:stretch>
            <a:fillRect/>
          </a:stretch>
        </p:blipFill>
        <p:spPr>
          <a:xfrm>
            <a:off x="129500" y="2287325"/>
            <a:ext cx="5024849" cy="568850"/>
          </a:xfrm>
          <a:prstGeom prst="rect">
            <a:avLst/>
          </a:prstGeom>
          <a:noFill/>
          <a:ln>
            <a:noFill/>
          </a:ln>
        </p:spPr>
      </p:pic>
      <p:pic>
        <p:nvPicPr>
          <p:cNvPr id="230" name="Google Shape;230;p34"/>
          <p:cNvPicPr preferRelativeResize="0"/>
          <p:nvPr/>
        </p:nvPicPr>
        <p:blipFill>
          <a:blip r:embed="rId4">
            <a:alphaModFix/>
          </a:blip>
          <a:stretch>
            <a:fillRect/>
          </a:stretch>
        </p:blipFill>
        <p:spPr>
          <a:xfrm>
            <a:off x="129500" y="1146100"/>
            <a:ext cx="5024851" cy="726786"/>
          </a:xfrm>
          <a:prstGeom prst="rect">
            <a:avLst/>
          </a:prstGeom>
          <a:noFill/>
          <a:ln>
            <a:noFill/>
          </a:ln>
        </p:spPr>
      </p:pic>
      <p:pic>
        <p:nvPicPr>
          <p:cNvPr id="231" name="Google Shape;231;p34"/>
          <p:cNvPicPr preferRelativeResize="0"/>
          <p:nvPr/>
        </p:nvPicPr>
        <p:blipFill>
          <a:blip r:embed="rId5">
            <a:alphaModFix/>
          </a:blip>
          <a:stretch>
            <a:fillRect/>
          </a:stretch>
        </p:blipFill>
        <p:spPr>
          <a:xfrm>
            <a:off x="129500" y="3270625"/>
            <a:ext cx="5024851" cy="677250"/>
          </a:xfrm>
          <a:prstGeom prst="rect">
            <a:avLst/>
          </a:prstGeom>
          <a:noFill/>
          <a:ln>
            <a:noFill/>
          </a:ln>
        </p:spPr>
      </p:pic>
      <p:pic>
        <p:nvPicPr>
          <p:cNvPr id="232" name="Google Shape;232;p34"/>
          <p:cNvPicPr preferRelativeResize="0"/>
          <p:nvPr/>
        </p:nvPicPr>
        <p:blipFill>
          <a:blip r:embed="rId6">
            <a:alphaModFix/>
          </a:blip>
          <a:stretch>
            <a:fillRect/>
          </a:stretch>
        </p:blipFill>
        <p:spPr>
          <a:xfrm>
            <a:off x="5374913" y="1146100"/>
            <a:ext cx="3248525" cy="38450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FFFFFF"/>
      </a:dk1>
      <a:lt1>
        <a:srgbClr val="48126A"/>
      </a:lt1>
      <a:dk2>
        <a:srgbClr val="FF8CFF"/>
      </a:dk2>
      <a:lt2>
        <a:srgbClr val="6769FF"/>
      </a:lt2>
      <a:accent1>
        <a:srgbClr val="000044"/>
      </a:accent1>
      <a:accent2>
        <a:srgbClr val="48126A"/>
      </a:accent2>
      <a:accent3>
        <a:srgbClr val="8F258F"/>
      </a:accent3>
      <a:accent4>
        <a:srgbClr val="FF8CFF"/>
      </a:accent4>
      <a:accent5>
        <a:srgbClr val="784CCF"/>
      </a:accent5>
      <a:accent6>
        <a:srgbClr val="676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